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13088" r:id="rId3"/>
    <p:sldId id="274" r:id="rId5"/>
    <p:sldId id="12835" r:id="rId6"/>
    <p:sldId id="12959" r:id="rId7"/>
    <p:sldId id="12926" r:id="rId8"/>
    <p:sldId id="12982" r:id="rId9"/>
    <p:sldId id="12941" r:id="rId10"/>
    <p:sldId id="12942" r:id="rId11"/>
    <p:sldId id="12943" r:id="rId12"/>
    <p:sldId id="12944" r:id="rId13"/>
    <p:sldId id="12945" r:id="rId14"/>
    <p:sldId id="12951" r:id="rId15"/>
    <p:sldId id="12946" r:id="rId16"/>
    <p:sldId id="12947" r:id="rId17"/>
    <p:sldId id="12948" r:id="rId18"/>
    <p:sldId id="12949" r:id="rId19"/>
    <p:sldId id="12989" r:id="rId20"/>
    <p:sldId id="12987" r:id="rId21"/>
    <p:sldId id="12988" r:id="rId22"/>
    <p:sldId id="12995" r:id="rId23"/>
    <p:sldId id="12994" r:id="rId24"/>
    <p:sldId id="12927" r:id="rId25"/>
    <p:sldId id="12886" r:id="rId26"/>
    <p:sldId id="13031" r:id="rId27"/>
    <p:sldId id="12912" r:id="rId28"/>
    <p:sldId id="12889" r:id="rId29"/>
    <p:sldId id="12929" r:id="rId30"/>
    <p:sldId id="12884" r:id="rId31"/>
    <p:sldId id="12935" r:id="rId32"/>
    <p:sldId id="12914" r:id="rId33"/>
    <p:sldId id="12961" r:id="rId34"/>
    <p:sldId id="12962" r:id="rId35"/>
    <p:sldId id="12931" r:id="rId36"/>
    <p:sldId id="12932" r:id="rId37"/>
    <p:sldId id="12937" r:id="rId38"/>
    <p:sldId id="12990" r:id="rId39"/>
    <p:sldId id="12992" r:id="rId40"/>
    <p:sldId id="12893" r:id="rId41"/>
    <p:sldId id="12991" r:id="rId42"/>
    <p:sldId id="12841" r:id="rId43"/>
    <p:sldId id="393" r:id="rId44"/>
    <p:sldId id="392" r:id="rId45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929" userDrawn="1">
          <p15:clr>
            <a:srgbClr val="A4A3A4"/>
          </p15:clr>
        </p15:guide>
        <p15:guide id="3" pos="460" userDrawn="1">
          <p15:clr>
            <a:srgbClr val="A4A3A4"/>
          </p15:clr>
        </p15:guide>
        <p15:guide id="4" pos="7257" userDrawn="1">
          <p15:clr>
            <a:srgbClr val="A4A3A4"/>
          </p15:clr>
        </p15:guide>
        <p15:guide id="5" orient="horz" pos="606" userDrawn="1">
          <p15:clr>
            <a:srgbClr val="A4A3A4"/>
          </p15:clr>
        </p15:guide>
        <p15:guide id="6" orient="horz" pos="3851" userDrawn="1">
          <p15:clr>
            <a:srgbClr val="A4A3A4"/>
          </p15:clr>
        </p15:guide>
        <p15:guide id="7" orient="horz" pos="3897" userDrawn="1">
          <p15:clr>
            <a:srgbClr val="A4A3A4"/>
          </p15:clr>
        </p15:guide>
        <p15:guide id="8" orient="horz" pos="3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B03"/>
    <a:srgbClr val="A40001"/>
    <a:srgbClr val="5EAAB7"/>
    <a:srgbClr val="F0BB03"/>
    <a:srgbClr val="F7DCC3"/>
    <a:srgbClr val="6E9B65"/>
    <a:srgbClr val="FEDB77"/>
    <a:srgbClr val="D0A730"/>
    <a:srgbClr val="870405"/>
    <a:srgbClr val="B40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C994D0B-ABFB-47D2-B029-977806BF131F}" styleName="{3df5674c-423c-4b09-9562-943c5d9100b6}">
    <a:wholeTbl>
      <a:tcTxStyle>
        <a:fontRef idx="none">
          <a:prstClr val="black"/>
        </a:fontRef>
      </a:tcTxStyle>
      <a:tcStyle>
        <a:tcBdr>
          <a:left>
            <a:ln w="19050" cmpd="sng">
              <a:solidFill>
                <a:srgbClr val="FFC3A5"/>
              </a:solidFill>
            </a:ln>
          </a:left>
          <a:right>
            <a:ln w="19050" cmpd="sng">
              <a:solidFill>
                <a:srgbClr val="FFC3A5"/>
              </a:solidFill>
            </a:ln>
          </a:right>
          <a:top>
            <a:ln w="19050" cmpd="sng">
              <a:solidFill>
                <a:srgbClr val="FFC3A5"/>
              </a:solidFill>
            </a:ln>
          </a:top>
          <a:bottom>
            <a:ln w="19050" cmpd="sng">
              <a:solidFill>
                <a:srgbClr val="FFC3A5"/>
              </a:solidFill>
            </a:ln>
          </a:bottom>
          <a:insideV>
            <a:ln w="19050" cmpd="sng">
              <a:solidFill>
                <a:srgbClr val="FFC3A5"/>
              </a:solidFill>
            </a:ln>
          </a:insideV>
        </a:tcBdr>
        <a:fill>
          <a:solidFill>
            <a:srgbClr val="FFFFFF"/>
          </a:solidFill>
        </a:fill>
      </a:tcStyle>
    </a:wholeTbl>
    <a:band1V>
      <a:tcTxStyle>
        <a:fontRef idx="none">
          <a:prstClr val="black"/>
        </a:fontRef>
      </a:tcTxStyle>
      <a:tcStyle>
        <a:tcBdr/>
        <a:fill>
          <a:solidFill>
            <a:srgbClr val="FFEBE1"/>
          </a:solidFill>
        </a:fill>
      </a:tcStyle>
    </a:band1V>
    <a:firstCol>
      <a:tcTxStyle>
        <a:fontRef idx="none">
          <a:prstClr val="black"/>
        </a:fontRef>
      </a:tcTxStyle>
      <a:tcStyle>
        <a:tcBdr>
          <a:right>
            <a:ln w="19050" cmpd="sng">
              <a:solidFill>
                <a:srgbClr val="FFFFFF"/>
              </a:solidFill>
            </a:ln>
          </a:right>
          <a:insideH>
            <a:ln w="19050" cmpd="sng">
              <a:solidFill>
                <a:srgbClr val="FFFFFF"/>
              </a:solidFill>
            </a:ln>
          </a:insideH>
        </a:tcBdr>
        <a:fill>
          <a:solidFill>
            <a:srgbClr val="FFC3A5"/>
          </a:solidFill>
        </a:fill>
      </a:tcStyle>
    </a:firstCol>
    <a:firstRow>
      <a:tcTxStyle>
        <a:fontRef idx="none">
          <a:prstClr val="black"/>
        </a:fontRef>
      </a:tcTxStyle>
      <a:tcStyle>
        <a:tcBdr>
          <a:bottom>
            <a:ln w="19050" cmpd="sng">
              <a:solidFill>
                <a:srgbClr val="FFFFFF"/>
              </a:solidFill>
            </a:ln>
          </a:bottom>
          <a:insideV>
            <a:ln w="19050" cmpd="sng">
              <a:solidFill>
                <a:srgbClr val="FFFFFF"/>
              </a:solidFill>
            </a:ln>
          </a:insideV>
        </a:tcBdr>
        <a:fill>
          <a:solidFill>
            <a:srgbClr val="FF9D6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6429" autoAdjust="0"/>
  </p:normalViewPr>
  <p:slideViewPr>
    <p:cSldViewPr snapToGrid="0" showGuides="1">
      <p:cViewPr varScale="1">
        <p:scale>
          <a:sx n="63" d="100"/>
          <a:sy n="63" d="100"/>
        </p:scale>
        <p:origin x="924" y="32"/>
      </p:cViewPr>
      <p:guideLst>
        <p:guide orient="horz" pos="2205"/>
        <p:guide pos="2929"/>
        <p:guide pos="460"/>
        <p:guide pos="7257"/>
        <p:guide orient="horz" pos="606"/>
        <p:guide orient="horz" pos="3851"/>
        <p:guide orient="horz" pos="3897"/>
        <p:guide orient="horz" pos="3852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434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8034-7DAB-4BA7-9402-30FF9D9F57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16975-1D4D-491B-8EC5-CCC6AF49DF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AB44-55DE-405C-8B63-6326FD879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7" t="15517" r="15517" b="155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10845" y="422910"/>
            <a:ext cx="11282680" cy="6088380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0934" b="10555"/>
          <a:stretch>
            <a:fillRect/>
          </a:stretch>
        </p:blipFill>
        <p:spPr>
          <a:xfrm>
            <a:off x="0" y="123033"/>
            <a:ext cx="12192000" cy="66119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875314" y="2226156"/>
            <a:ext cx="4441372" cy="3367314"/>
          </a:xfrm>
          <a:custGeom>
            <a:avLst/>
            <a:gdLst>
              <a:gd name="connsiteX0" fmla="*/ 0 w 4441372"/>
              <a:gd name="connsiteY0" fmla="*/ 0 h 3367314"/>
              <a:gd name="connsiteX1" fmla="*/ 4441372 w 4441372"/>
              <a:gd name="connsiteY1" fmla="*/ 0 h 3367314"/>
              <a:gd name="connsiteX2" fmla="*/ 4441372 w 4441372"/>
              <a:gd name="connsiteY2" fmla="*/ 3367314 h 3367314"/>
              <a:gd name="connsiteX3" fmla="*/ 0 w 4441372"/>
              <a:gd name="connsiteY3" fmla="*/ 3367314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372" h="3367314">
                <a:moveTo>
                  <a:pt x="0" y="0"/>
                </a:moveTo>
                <a:lnTo>
                  <a:pt x="4441372" y="0"/>
                </a:lnTo>
                <a:lnTo>
                  <a:pt x="4441372" y="3367314"/>
                </a:lnTo>
                <a:lnTo>
                  <a:pt x="0" y="33673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393372" y="2293258"/>
            <a:ext cx="2504777" cy="2583543"/>
          </a:xfrm>
          <a:custGeom>
            <a:avLst/>
            <a:gdLst>
              <a:gd name="connsiteX0" fmla="*/ 0 w 2504777"/>
              <a:gd name="connsiteY0" fmla="*/ 0 h 2583543"/>
              <a:gd name="connsiteX1" fmla="*/ 2504777 w 2504777"/>
              <a:gd name="connsiteY1" fmla="*/ 0 h 2583543"/>
              <a:gd name="connsiteX2" fmla="*/ 2504777 w 2504777"/>
              <a:gd name="connsiteY2" fmla="*/ 2583543 h 2583543"/>
              <a:gd name="connsiteX3" fmla="*/ 0 w 250477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4777" h="2583543">
                <a:moveTo>
                  <a:pt x="0" y="0"/>
                </a:moveTo>
                <a:lnTo>
                  <a:pt x="2504777" y="0"/>
                </a:lnTo>
                <a:lnTo>
                  <a:pt x="250477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771041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890127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9009212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878606" y="2151403"/>
            <a:ext cx="4434789" cy="3634695"/>
          </a:xfrm>
          <a:custGeom>
            <a:avLst/>
            <a:gdLst>
              <a:gd name="connsiteX0" fmla="*/ 3625868 w 4434789"/>
              <a:gd name="connsiteY0" fmla="*/ 2781942 h 3634695"/>
              <a:gd name="connsiteX1" fmla="*/ 4434789 w 4434789"/>
              <a:gd name="connsiteY1" fmla="*/ 2781942 h 3634695"/>
              <a:gd name="connsiteX2" fmla="*/ 4434789 w 4434789"/>
              <a:gd name="connsiteY2" fmla="*/ 3634695 h 3634695"/>
              <a:gd name="connsiteX3" fmla="*/ 3625868 w 4434789"/>
              <a:gd name="connsiteY3" fmla="*/ 3634695 h 3634695"/>
              <a:gd name="connsiteX4" fmla="*/ 2719403 w 4434789"/>
              <a:gd name="connsiteY4" fmla="*/ 2781942 h 3634695"/>
              <a:gd name="connsiteX5" fmla="*/ 3528324 w 4434789"/>
              <a:gd name="connsiteY5" fmla="*/ 2781942 h 3634695"/>
              <a:gd name="connsiteX6" fmla="*/ 3528324 w 4434789"/>
              <a:gd name="connsiteY6" fmla="*/ 3634695 h 3634695"/>
              <a:gd name="connsiteX7" fmla="*/ 2719403 w 4434789"/>
              <a:gd name="connsiteY7" fmla="*/ 3634695 h 3634695"/>
              <a:gd name="connsiteX8" fmla="*/ 1812935 w 4434789"/>
              <a:gd name="connsiteY8" fmla="*/ 2781942 h 3634695"/>
              <a:gd name="connsiteX9" fmla="*/ 2621856 w 4434789"/>
              <a:gd name="connsiteY9" fmla="*/ 2781942 h 3634695"/>
              <a:gd name="connsiteX10" fmla="*/ 2621856 w 4434789"/>
              <a:gd name="connsiteY10" fmla="*/ 3634695 h 3634695"/>
              <a:gd name="connsiteX11" fmla="*/ 1812935 w 4434789"/>
              <a:gd name="connsiteY11" fmla="*/ 3634695 h 3634695"/>
              <a:gd name="connsiteX12" fmla="*/ 2719403 w 4434789"/>
              <a:gd name="connsiteY12" fmla="*/ 1854628 h 3634695"/>
              <a:gd name="connsiteX13" fmla="*/ 3528323 w 4434789"/>
              <a:gd name="connsiteY13" fmla="*/ 1854628 h 3634695"/>
              <a:gd name="connsiteX14" fmla="*/ 3528323 w 4434789"/>
              <a:gd name="connsiteY14" fmla="*/ 2707381 h 3634695"/>
              <a:gd name="connsiteX15" fmla="*/ 2719403 w 4434789"/>
              <a:gd name="connsiteY15" fmla="*/ 2707381 h 3634695"/>
              <a:gd name="connsiteX16" fmla="*/ 1812935 w 4434789"/>
              <a:gd name="connsiteY16" fmla="*/ 1854628 h 3634695"/>
              <a:gd name="connsiteX17" fmla="*/ 2621855 w 4434789"/>
              <a:gd name="connsiteY17" fmla="*/ 1854628 h 3634695"/>
              <a:gd name="connsiteX18" fmla="*/ 2621855 w 4434789"/>
              <a:gd name="connsiteY18" fmla="*/ 2707381 h 3634695"/>
              <a:gd name="connsiteX19" fmla="*/ 1812935 w 4434789"/>
              <a:gd name="connsiteY19" fmla="*/ 2707381 h 3634695"/>
              <a:gd name="connsiteX20" fmla="*/ 906468 w 4434789"/>
              <a:gd name="connsiteY20" fmla="*/ 1854628 h 3634695"/>
              <a:gd name="connsiteX21" fmla="*/ 1715388 w 4434789"/>
              <a:gd name="connsiteY21" fmla="*/ 1854628 h 3634695"/>
              <a:gd name="connsiteX22" fmla="*/ 1715388 w 4434789"/>
              <a:gd name="connsiteY22" fmla="*/ 2707381 h 3634695"/>
              <a:gd name="connsiteX23" fmla="*/ 906468 w 4434789"/>
              <a:gd name="connsiteY23" fmla="*/ 2707381 h 3634695"/>
              <a:gd name="connsiteX24" fmla="*/ 0 w 4434789"/>
              <a:gd name="connsiteY24" fmla="*/ 1854628 h 3634695"/>
              <a:gd name="connsiteX25" fmla="*/ 808920 w 4434789"/>
              <a:gd name="connsiteY25" fmla="*/ 1854628 h 3634695"/>
              <a:gd name="connsiteX26" fmla="*/ 808920 w 4434789"/>
              <a:gd name="connsiteY26" fmla="*/ 2707381 h 3634695"/>
              <a:gd name="connsiteX27" fmla="*/ 0 w 4434789"/>
              <a:gd name="connsiteY27" fmla="*/ 2707381 h 3634695"/>
              <a:gd name="connsiteX28" fmla="*/ 3625868 w 4434789"/>
              <a:gd name="connsiteY28" fmla="*/ 927314 h 3634695"/>
              <a:gd name="connsiteX29" fmla="*/ 4434788 w 4434789"/>
              <a:gd name="connsiteY29" fmla="*/ 927314 h 3634695"/>
              <a:gd name="connsiteX30" fmla="*/ 4434788 w 4434789"/>
              <a:gd name="connsiteY30" fmla="*/ 1780067 h 3634695"/>
              <a:gd name="connsiteX31" fmla="*/ 3625868 w 4434789"/>
              <a:gd name="connsiteY31" fmla="*/ 1780067 h 3634695"/>
              <a:gd name="connsiteX32" fmla="*/ 2719402 w 4434789"/>
              <a:gd name="connsiteY32" fmla="*/ 927314 h 3634695"/>
              <a:gd name="connsiteX33" fmla="*/ 3528322 w 4434789"/>
              <a:gd name="connsiteY33" fmla="*/ 927314 h 3634695"/>
              <a:gd name="connsiteX34" fmla="*/ 3528322 w 4434789"/>
              <a:gd name="connsiteY34" fmla="*/ 1780067 h 3634695"/>
              <a:gd name="connsiteX35" fmla="*/ 2719402 w 4434789"/>
              <a:gd name="connsiteY35" fmla="*/ 1780067 h 3634695"/>
              <a:gd name="connsiteX36" fmla="*/ 1812934 w 4434789"/>
              <a:gd name="connsiteY36" fmla="*/ 927314 h 3634695"/>
              <a:gd name="connsiteX37" fmla="*/ 2621854 w 4434789"/>
              <a:gd name="connsiteY37" fmla="*/ 927314 h 3634695"/>
              <a:gd name="connsiteX38" fmla="*/ 2621854 w 4434789"/>
              <a:gd name="connsiteY38" fmla="*/ 1780067 h 3634695"/>
              <a:gd name="connsiteX39" fmla="*/ 1812934 w 4434789"/>
              <a:gd name="connsiteY39" fmla="*/ 1780067 h 3634695"/>
              <a:gd name="connsiteX40" fmla="*/ 906467 w 4434789"/>
              <a:gd name="connsiteY40" fmla="*/ 927314 h 3634695"/>
              <a:gd name="connsiteX41" fmla="*/ 1715387 w 4434789"/>
              <a:gd name="connsiteY41" fmla="*/ 927314 h 3634695"/>
              <a:gd name="connsiteX42" fmla="*/ 1715387 w 4434789"/>
              <a:gd name="connsiteY42" fmla="*/ 1780067 h 3634695"/>
              <a:gd name="connsiteX43" fmla="*/ 906467 w 4434789"/>
              <a:gd name="connsiteY43" fmla="*/ 1780067 h 3634695"/>
              <a:gd name="connsiteX44" fmla="*/ 1812935 w 4434789"/>
              <a:gd name="connsiteY44" fmla="*/ 0 h 3634695"/>
              <a:gd name="connsiteX45" fmla="*/ 2621855 w 4434789"/>
              <a:gd name="connsiteY45" fmla="*/ 0 h 3634695"/>
              <a:gd name="connsiteX46" fmla="*/ 2621855 w 4434789"/>
              <a:gd name="connsiteY46" fmla="*/ 852753 h 3634695"/>
              <a:gd name="connsiteX47" fmla="*/ 1812935 w 4434789"/>
              <a:gd name="connsiteY47" fmla="*/ 852753 h 3634695"/>
              <a:gd name="connsiteX48" fmla="*/ 906467 w 4434789"/>
              <a:gd name="connsiteY48" fmla="*/ 0 h 3634695"/>
              <a:gd name="connsiteX49" fmla="*/ 1715387 w 4434789"/>
              <a:gd name="connsiteY49" fmla="*/ 0 h 3634695"/>
              <a:gd name="connsiteX50" fmla="*/ 1715387 w 4434789"/>
              <a:gd name="connsiteY50" fmla="*/ 852753 h 3634695"/>
              <a:gd name="connsiteX51" fmla="*/ 906467 w 4434789"/>
              <a:gd name="connsiteY51" fmla="*/ 852753 h 3634695"/>
              <a:gd name="connsiteX52" fmla="*/ 0 w 4434789"/>
              <a:gd name="connsiteY52" fmla="*/ 0 h 3634695"/>
              <a:gd name="connsiteX53" fmla="*/ 808920 w 4434789"/>
              <a:gd name="connsiteY53" fmla="*/ 0 h 3634695"/>
              <a:gd name="connsiteX54" fmla="*/ 808920 w 4434789"/>
              <a:gd name="connsiteY54" fmla="*/ 852753 h 3634695"/>
              <a:gd name="connsiteX55" fmla="*/ 0 w 4434789"/>
              <a:gd name="connsiteY55" fmla="*/ 852753 h 363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34789" h="3634695">
                <a:moveTo>
                  <a:pt x="3625868" y="2781942"/>
                </a:moveTo>
                <a:lnTo>
                  <a:pt x="4434789" y="2781942"/>
                </a:lnTo>
                <a:lnTo>
                  <a:pt x="4434789" y="3634695"/>
                </a:lnTo>
                <a:lnTo>
                  <a:pt x="3625868" y="3634695"/>
                </a:lnTo>
                <a:close/>
                <a:moveTo>
                  <a:pt x="2719403" y="2781942"/>
                </a:moveTo>
                <a:lnTo>
                  <a:pt x="3528324" y="2781942"/>
                </a:lnTo>
                <a:lnTo>
                  <a:pt x="3528324" y="3634695"/>
                </a:lnTo>
                <a:lnTo>
                  <a:pt x="2719403" y="3634695"/>
                </a:lnTo>
                <a:close/>
                <a:moveTo>
                  <a:pt x="1812935" y="2781942"/>
                </a:moveTo>
                <a:lnTo>
                  <a:pt x="2621856" y="2781942"/>
                </a:lnTo>
                <a:lnTo>
                  <a:pt x="2621856" y="3634695"/>
                </a:lnTo>
                <a:lnTo>
                  <a:pt x="1812935" y="3634695"/>
                </a:lnTo>
                <a:close/>
                <a:moveTo>
                  <a:pt x="2719403" y="1854628"/>
                </a:moveTo>
                <a:lnTo>
                  <a:pt x="3528323" y="1854628"/>
                </a:lnTo>
                <a:lnTo>
                  <a:pt x="3528323" y="2707381"/>
                </a:lnTo>
                <a:lnTo>
                  <a:pt x="2719403" y="2707381"/>
                </a:lnTo>
                <a:close/>
                <a:moveTo>
                  <a:pt x="1812935" y="1854628"/>
                </a:moveTo>
                <a:lnTo>
                  <a:pt x="2621855" y="1854628"/>
                </a:lnTo>
                <a:lnTo>
                  <a:pt x="2621855" y="2707381"/>
                </a:lnTo>
                <a:lnTo>
                  <a:pt x="1812935" y="2707381"/>
                </a:lnTo>
                <a:close/>
                <a:moveTo>
                  <a:pt x="906468" y="1854628"/>
                </a:moveTo>
                <a:lnTo>
                  <a:pt x="1715388" y="1854628"/>
                </a:lnTo>
                <a:lnTo>
                  <a:pt x="1715388" y="2707381"/>
                </a:lnTo>
                <a:lnTo>
                  <a:pt x="906468" y="2707381"/>
                </a:lnTo>
                <a:close/>
                <a:moveTo>
                  <a:pt x="0" y="1854628"/>
                </a:moveTo>
                <a:lnTo>
                  <a:pt x="808920" y="1854628"/>
                </a:lnTo>
                <a:lnTo>
                  <a:pt x="808920" y="2707381"/>
                </a:lnTo>
                <a:lnTo>
                  <a:pt x="0" y="2707381"/>
                </a:lnTo>
                <a:close/>
                <a:moveTo>
                  <a:pt x="3625868" y="927314"/>
                </a:moveTo>
                <a:lnTo>
                  <a:pt x="4434788" y="927314"/>
                </a:lnTo>
                <a:lnTo>
                  <a:pt x="4434788" y="1780067"/>
                </a:lnTo>
                <a:lnTo>
                  <a:pt x="3625868" y="1780067"/>
                </a:lnTo>
                <a:close/>
                <a:moveTo>
                  <a:pt x="2719402" y="927314"/>
                </a:moveTo>
                <a:lnTo>
                  <a:pt x="3528322" y="927314"/>
                </a:lnTo>
                <a:lnTo>
                  <a:pt x="3528322" y="1780067"/>
                </a:lnTo>
                <a:lnTo>
                  <a:pt x="2719402" y="1780067"/>
                </a:lnTo>
                <a:close/>
                <a:moveTo>
                  <a:pt x="1812934" y="927314"/>
                </a:moveTo>
                <a:lnTo>
                  <a:pt x="2621854" y="927314"/>
                </a:lnTo>
                <a:lnTo>
                  <a:pt x="2621854" y="1780067"/>
                </a:lnTo>
                <a:lnTo>
                  <a:pt x="1812934" y="1780067"/>
                </a:lnTo>
                <a:close/>
                <a:moveTo>
                  <a:pt x="906467" y="927314"/>
                </a:moveTo>
                <a:lnTo>
                  <a:pt x="1715387" y="927314"/>
                </a:lnTo>
                <a:lnTo>
                  <a:pt x="1715387" y="1780067"/>
                </a:lnTo>
                <a:lnTo>
                  <a:pt x="906467" y="1780067"/>
                </a:lnTo>
                <a:close/>
                <a:moveTo>
                  <a:pt x="1812935" y="0"/>
                </a:moveTo>
                <a:lnTo>
                  <a:pt x="2621855" y="0"/>
                </a:lnTo>
                <a:lnTo>
                  <a:pt x="2621855" y="852753"/>
                </a:lnTo>
                <a:lnTo>
                  <a:pt x="1812935" y="852753"/>
                </a:lnTo>
                <a:close/>
                <a:moveTo>
                  <a:pt x="906467" y="0"/>
                </a:moveTo>
                <a:lnTo>
                  <a:pt x="1715387" y="0"/>
                </a:lnTo>
                <a:lnTo>
                  <a:pt x="1715387" y="852753"/>
                </a:lnTo>
                <a:lnTo>
                  <a:pt x="906467" y="852753"/>
                </a:lnTo>
                <a:close/>
                <a:moveTo>
                  <a:pt x="0" y="0"/>
                </a:moveTo>
                <a:lnTo>
                  <a:pt x="808920" y="0"/>
                </a:lnTo>
                <a:lnTo>
                  <a:pt x="808920" y="852753"/>
                </a:lnTo>
                <a:lnTo>
                  <a:pt x="0" y="8527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17172" y="2275389"/>
            <a:ext cx="4383315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448297" y="3663155"/>
            <a:ext cx="5353054" cy="1753394"/>
          </a:xfrm>
          <a:custGeom>
            <a:avLst/>
            <a:gdLst>
              <a:gd name="connsiteX0" fmla="*/ 0 w 5353054"/>
              <a:gd name="connsiteY0" fmla="*/ 0 h 1753394"/>
              <a:gd name="connsiteX1" fmla="*/ 5353054 w 5353054"/>
              <a:gd name="connsiteY1" fmla="*/ 0 h 1753394"/>
              <a:gd name="connsiteX2" fmla="*/ 5353054 w 5353054"/>
              <a:gd name="connsiteY2" fmla="*/ 1753394 h 1753394"/>
              <a:gd name="connsiteX3" fmla="*/ 0 w 5353054"/>
              <a:gd name="connsiteY3" fmla="*/ 1753394 h 175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3054" h="1753394">
                <a:moveTo>
                  <a:pt x="0" y="0"/>
                </a:moveTo>
                <a:lnTo>
                  <a:pt x="5353054" y="0"/>
                </a:lnTo>
                <a:lnTo>
                  <a:pt x="5353054" y="1753394"/>
                </a:lnTo>
                <a:lnTo>
                  <a:pt x="0" y="17533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83B-8876-46EE-A870-425919A6D4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8F449-9C7E-47E1-B667-5072C1E9E5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662057" cy="4103914"/>
          </a:xfrm>
          <a:custGeom>
            <a:avLst/>
            <a:gdLst>
              <a:gd name="connsiteX0" fmla="*/ 0 w 6662057"/>
              <a:gd name="connsiteY0" fmla="*/ 0 h 4103914"/>
              <a:gd name="connsiteX1" fmla="*/ 6662057 w 6662057"/>
              <a:gd name="connsiteY1" fmla="*/ 0 h 4103914"/>
              <a:gd name="connsiteX2" fmla="*/ 6662057 w 6662057"/>
              <a:gd name="connsiteY2" fmla="*/ 4103914 h 4103914"/>
              <a:gd name="connsiteX3" fmla="*/ 0 w 6662057"/>
              <a:gd name="connsiteY3" fmla="*/ 4103914 h 410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2057" h="4103914">
                <a:moveTo>
                  <a:pt x="0" y="0"/>
                </a:moveTo>
                <a:lnTo>
                  <a:pt x="6662057" y="0"/>
                </a:lnTo>
                <a:lnTo>
                  <a:pt x="6662057" y="4103914"/>
                </a:lnTo>
                <a:lnTo>
                  <a:pt x="0" y="4103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020403" y="358346"/>
            <a:ext cx="4813251" cy="2929140"/>
          </a:xfrm>
          <a:custGeom>
            <a:avLst/>
            <a:gdLst>
              <a:gd name="connsiteX0" fmla="*/ 0 w 4813251"/>
              <a:gd name="connsiteY0" fmla="*/ 0 h 2929140"/>
              <a:gd name="connsiteX1" fmla="*/ 4813251 w 4813251"/>
              <a:gd name="connsiteY1" fmla="*/ 0 h 2929140"/>
              <a:gd name="connsiteX2" fmla="*/ 4813251 w 4813251"/>
              <a:gd name="connsiteY2" fmla="*/ 2929140 h 2929140"/>
              <a:gd name="connsiteX3" fmla="*/ 0 w 4813251"/>
              <a:gd name="connsiteY3" fmla="*/ 2929140 h 292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251" h="2929140">
                <a:moveTo>
                  <a:pt x="0" y="0"/>
                </a:moveTo>
                <a:lnTo>
                  <a:pt x="4813251" y="0"/>
                </a:lnTo>
                <a:lnTo>
                  <a:pt x="4813251" y="2929140"/>
                </a:lnTo>
                <a:lnTo>
                  <a:pt x="0" y="2929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3000">
        <p:cut/>
      </p:transition>
    </mc:Choice>
    <mc:Fallback>
      <p:transition advTm="3000"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61975" y="561975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561975" y="2564342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561975" y="4566708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Bar dir="vert"/>
      </p:transition>
    </mc:Choice>
    <mc:Fallback>
      <p:transition spd="slow" advTm="3000">
        <p:randomBar dir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Bar dir="vert"/>
      </p:transition>
    </mc:Choice>
    <mc:Fallback>
      <p:transition spd="slow" advTm="3000">
        <p:randomBar dir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 flipH="1" flipV="1">
            <a:off x="0" y="0"/>
            <a:ext cx="2939436" cy="4252554"/>
          </a:xfrm>
          <a:custGeom>
            <a:avLst/>
            <a:gdLst>
              <a:gd name="connsiteX0" fmla="*/ 9020 w 9060"/>
              <a:gd name="connsiteY0" fmla="*/ 0 h 8552"/>
              <a:gd name="connsiteX1" fmla="*/ 9060 w 9060"/>
              <a:gd name="connsiteY1" fmla="*/ 6 h 8552"/>
              <a:gd name="connsiteX2" fmla="*/ 9060 w 9060"/>
              <a:gd name="connsiteY2" fmla="*/ 8505 h 8552"/>
              <a:gd name="connsiteX3" fmla="*/ 0 w 9060"/>
              <a:gd name="connsiteY3" fmla="*/ 8552 h 8552"/>
              <a:gd name="connsiteX4" fmla="*/ 510 w 9060"/>
              <a:gd name="connsiteY4" fmla="*/ 3572 h 8552"/>
              <a:gd name="connsiteX5" fmla="*/ 9020 w 9060"/>
              <a:gd name="connsiteY5" fmla="*/ 0 h 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96" h="8506">
                <a:moveTo>
                  <a:pt x="8956" y="0"/>
                </a:moveTo>
                <a:lnTo>
                  <a:pt x="8996" y="6"/>
                </a:lnTo>
                <a:lnTo>
                  <a:pt x="8996" y="8505"/>
                </a:lnTo>
                <a:lnTo>
                  <a:pt x="8726" y="8506"/>
                </a:lnTo>
                <a:lnTo>
                  <a:pt x="0" y="8506"/>
                </a:lnTo>
                <a:lnTo>
                  <a:pt x="25" y="8488"/>
                </a:lnTo>
                <a:cubicBezTo>
                  <a:pt x="2464" y="6695"/>
                  <a:pt x="-236" y="5054"/>
                  <a:pt x="446" y="3572"/>
                </a:cubicBezTo>
                <a:cubicBezTo>
                  <a:pt x="1426" y="1441"/>
                  <a:pt x="7286" y="3422"/>
                  <a:pt x="8956" y="0"/>
                </a:cubicBez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525">
              <a:cs typeface="汉仪中简黑简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7" t="15517" r="15517" b="155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 flipV="1">
            <a:off x="9252448" y="0"/>
            <a:ext cx="2939372" cy="4252366"/>
          </a:xfrm>
          <a:custGeom>
            <a:avLst/>
            <a:gdLst>
              <a:gd name="connsiteX0" fmla="*/ 9020 w 9060"/>
              <a:gd name="connsiteY0" fmla="*/ 0 h 8552"/>
              <a:gd name="connsiteX1" fmla="*/ 9060 w 9060"/>
              <a:gd name="connsiteY1" fmla="*/ 6 h 8552"/>
              <a:gd name="connsiteX2" fmla="*/ 9060 w 9060"/>
              <a:gd name="connsiteY2" fmla="*/ 8505 h 8552"/>
              <a:gd name="connsiteX3" fmla="*/ 0 w 9060"/>
              <a:gd name="connsiteY3" fmla="*/ 8552 h 8552"/>
              <a:gd name="connsiteX4" fmla="*/ 510 w 9060"/>
              <a:gd name="connsiteY4" fmla="*/ 3572 h 8552"/>
              <a:gd name="connsiteX5" fmla="*/ 9020 w 9060"/>
              <a:gd name="connsiteY5" fmla="*/ 0 h 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96" h="8506">
                <a:moveTo>
                  <a:pt x="8956" y="0"/>
                </a:moveTo>
                <a:lnTo>
                  <a:pt x="8996" y="6"/>
                </a:lnTo>
                <a:lnTo>
                  <a:pt x="8996" y="8505"/>
                </a:lnTo>
                <a:lnTo>
                  <a:pt x="8726" y="8506"/>
                </a:lnTo>
                <a:lnTo>
                  <a:pt x="0" y="8506"/>
                </a:lnTo>
                <a:lnTo>
                  <a:pt x="25" y="8488"/>
                </a:lnTo>
                <a:cubicBezTo>
                  <a:pt x="2464" y="6695"/>
                  <a:pt x="-236" y="5054"/>
                  <a:pt x="446" y="3572"/>
                </a:cubicBezTo>
                <a:cubicBezTo>
                  <a:pt x="1426" y="1441"/>
                  <a:pt x="7286" y="3422"/>
                  <a:pt x="8956" y="0"/>
                </a:cubicBezTo>
                <a:close/>
              </a:path>
            </a:pathLst>
          </a:custGeom>
          <a:solidFill>
            <a:srgbClr val="FFEFE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525">
              <a:cs typeface="汉仪中简黑简" panose="0002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177797" y="236243"/>
            <a:ext cx="833108" cy="5309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0" h="223">
                <a:moveTo>
                  <a:pt x="257" y="0"/>
                </a:moveTo>
                <a:lnTo>
                  <a:pt x="338" y="0"/>
                </a:lnTo>
                <a:lnTo>
                  <a:pt x="290" y="74"/>
                </a:lnTo>
                <a:cubicBezTo>
                  <a:pt x="291" y="76"/>
                  <a:pt x="292" y="77"/>
                  <a:pt x="293" y="78"/>
                </a:cubicBezTo>
                <a:cubicBezTo>
                  <a:pt x="294" y="78"/>
                  <a:pt x="294" y="79"/>
                  <a:pt x="295" y="79"/>
                </a:cubicBezTo>
                <a:lnTo>
                  <a:pt x="315" y="87"/>
                </a:lnTo>
                <a:cubicBezTo>
                  <a:pt x="321" y="90"/>
                  <a:pt x="327" y="95"/>
                  <a:pt x="334" y="103"/>
                </a:cubicBezTo>
                <a:cubicBezTo>
                  <a:pt x="341" y="111"/>
                  <a:pt x="346" y="118"/>
                  <a:pt x="348" y="122"/>
                </a:cubicBezTo>
                <a:cubicBezTo>
                  <a:pt x="349" y="127"/>
                  <a:pt x="350" y="135"/>
                  <a:pt x="350" y="146"/>
                </a:cubicBezTo>
                <a:cubicBezTo>
                  <a:pt x="349" y="158"/>
                  <a:pt x="347" y="168"/>
                  <a:pt x="345" y="176"/>
                </a:cubicBezTo>
                <a:cubicBezTo>
                  <a:pt x="342" y="183"/>
                  <a:pt x="337" y="191"/>
                  <a:pt x="329" y="199"/>
                </a:cubicBezTo>
                <a:cubicBezTo>
                  <a:pt x="320" y="208"/>
                  <a:pt x="312" y="214"/>
                  <a:pt x="303" y="218"/>
                </a:cubicBezTo>
                <a:cubicBezTo>
                  <a:pt x="294" y="221"/>
                  <a:pt x="285" y="223"/>
                  <a:pt x="275" y="223"/>
                </a:cubicBezTo>
                <a:cubicBezTo>
                  <a:pt x="264" y="223"/>
                  <a:pt x="254" y="221"/>
                  <a:pt x="244" y="217"/>
                </a:cubicBezTo>
                <a:cubicBezTo>
                  <a:pt x="235" y="213"/>
                  <a:pt x="226" y="207"/>
                  <a:pt x="219" y="199"/>
                </a:cubicBezTo>
                <a:cubicBezTo>
                  <a:pt x="212" y="192"/>
                  <a:pt x="206" y="183"/>
                  <a:pt x="203" y="172"/>
                </a:cubicBezTo>
                <a:cubicBezTo>
                  <a:pt x="199" y="161"/>
                  <a:pt x="197" y="154"/>
                  <a:pt x="197" y="151"/>
                </a:cubicBezTo>
                <a:cubicBezTo>
                  <a:pt x="197" y="149"/>
                  <a:pt x="197" y="147"/>
                  <a:pt x="197" y="144"/>
                </a:cubicBezTo>
                <a:cubicBezTo>
                  <a:pt x="197" y="142"/>
                  <a:pt x="198" y="137"/>
                  <a:pt x="198" y="128"/>
                </a:cubicBezTo>
                <a:cubicBezTo>
                  <a:pt x="198" y="123"/>
                  <a:pt x="199" y="118"/>
                  <a:pt x="200" y="112"/>
                </a:cubicBezTo>
                <a:cubicBezTo>
                  <a:pt x="201" y="106"/>
                  <a:pt x="204" y="96"/>
                  <a:pt x="210" y="83"/>
                </a:cubicBezTo>
                <a:cubicBezTo>
                  <a:pt x="216" y="69"/>
                  <a:pt x="221" y="59"/>
                  <a:pt x="225" y="51"/>
                </a:cubicBezTo>
                <a:cubicBezTo>
                  <a:pt x="229" y="44"/>
                  <a:pt x="235" y="34"/>
                  <a:pt x="243" y="23"/>
                </a:cubicBezTo>
                <a:lnTo>
                  <a:pt x="257" y="0"/>
                </a:lnTo>
                <a:close/>
                <a:moveTo>
                  <a:pt x="60" y="0"/>
                </a:moveTo>
                <a:lnTo>
                  <a:pt x="141" y="0"/>
                </a:lnTo>
                <a:lnTo>
                  <a:pt x="92" y="73"/>
                </a:lnTo>
                <a:cubicBezTo>
                  <a:pt x="94" y="75"/>
                  <a:pt x="96" y="76"/>
                  <a:pt x="97" y="77"/>
                </a:cubicBezTo>
                <a:lnTo>
                  <a:pt x="98" y="79"/>
                </a:lnTo>
                <a:cubicBezTo>
                  <a:pt x="99" y="80"/>
                  <a:pt x="103" y="82"/>
                  <a:pt x="113" y="86"/>
                </a:cubicBezTo>
                <a:cubicBezTo>
                  <a:pt x="122" y="89"/>
                  <a:pt x="130" y="95"/>
                  <a:pt x="136" y="103"/>
                </a:cubicBezTo>
                <a:cubicBezTo>
                  <a:pt x="143" y="111"/>
                  <a:pt x="148" y="117"/>
                  <a:pt x="150" y="123"/>
                </a:cubicBezTo>
                <a:cubicBezTo>
                  <a:pt x="152" y="128"/>
                  <a:pt x="153" y="135"/>
                  <a:pt x="152" y="146"/>
                </a:cubicBezTo>
                <a:cubicBezTo>
                  <a:pt x="152" y="157"/>
                  <a:pt x="150" y="166"/>
                  <a:pt x="147" y="174"/>
                </a:cubicBezTo>
                <a:cubicBezTo>
                  <a:pt x="144" y="182"/>
                  <a:pt x="139" y="190"/>
                  <a:pt x="131" y="199"/>
                </a:cubicBezTo>
                <a:cubicBezTo>
                  <a:pt x="122" y="208"/>
                  <a:pt x="114" y="214"/>
                  <a:pt x="105" y="218"/>
                </a:cubicBezTo>
                <a:cubicBezTo>
                  <a:pt x="97" y="221"/>
                  <a:pt x="88" y="223"/>
                  <a:pt x="77" y="223"/>
                </a:cubicBezTo>
                <a:cubicBezTo>
                  <a:pt x="67" y="223"/>
                  <a:pt x="57" y="220"/>
                  <a:pt x="47" y="216"/>
                </a:cubicBezTo>
                <a:cubicBezTo>
                  <a:pt x="37" y="212"/>
                  <a:pt x="28" y="206"/>
                  <a:pt x="21" y="198"/>
                </a:cubicBezTo>
                <a:cubicBezTo>
                  <a:pt x="14" y="190"/>
                  <a:pt x="8" y="181"/>
                  <a:pt x="5" y="171"/>
                </a:cubicBezTo>
                <a:cubicBezTo>
                  <a:pt x="2" y="161"/>
                  <a:pt x="0" y="154"/>
                  <a:pt x="0" y="152"/>
                </a:cubicBezTo>
                <a:cubicBezTo>
                  <a:pt x="0" y="149"/>
                  <a:pt x="0" y="146"/>
                  <a:pt x="0" y="144"/>
                </a:cubicBezTo>
                <a:cubicBezTo>
                  <a:pt x="0" y="142"/>
                  <a:pt x="0" y="136"/>
                  <a:pt x="0" y="128"/>
                </a:cubicBezTo>
                <a:cubicBezTo>
                  <a:pt x="0" y="123"/>
                  <a:pt x="1" y="117"/>
                  <a:pt x="2" y="112"/>
                </a:cubicBezTo>
                <a:cubicBezTo>
                  <a:pt x="2" y="107"/>
                  <a:pt x="6" y="97"/>
                  <a:pt x="13" y="82"/>
                </a:cubicBezTo>
                <a:cubicBezTo>
                  <a:pt x="20" y="67"/>
                  <a:pt x="26" y="54"/>
                  <a:pt x="31" y="44"/>
                </a:cubicBezTo>
                <a:cubicBezTo>
                  <a:pt x="36" y="34"/>
                  <a:pt x="40" y="27"/>
                  <a:pt x="45" y="22"/>
                </a:cubicBezTo>
                <a:lnTo>
                  <a:pt x="60" y="0"/>
                </a:lnTo>
                <a:close/>
              </a:path>
            </a:pathLst>
          </a:custGeom>
          <a:solidFill>
            <a:srgbClr val="FA603C">
              <a:alpha val="10000"/>
            </a:srgbClr>
          </a:solidFill>
          <a:effectLst/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80000"/>
              </a:lnSpc>
              <a:buClrTx/>
              <a:buSzTx/>
              <a:buFontTx/>
            </a:pPr>
            <a:endParaRPr lang="en-US" altLang="zh-CN" sz="4065" dirty="0">
              <a:solidFill>
                <a:srgbClr val="FA603C">
                  <a:alpha val="10000"/>
                </a:srgbClr>
              </a:solidFill>
              <a:effectLst/>
              <a:latin typeface="汉仪综艺体简" panose="02010609000101010101" charset="-122"/>
              <a:ea typeface="汉仪综艺体简" panose="02010609000101010101" charset="-122"/>
              <a:cs typeface="汉仪综艺体简" panose="02010609000101010101" charset="-122"/>
              <a:sym typeface="+mn-ea"/>
            </a:endParaRPr>
          </a:p>
        </p:txBody>
      </p:sp>
      <p:sp>
        <p:nvSpPr>
          <p:cNvPr id="23" name="任意多边形 22"/>
          <p:cNvSpPr/>
          <p:nvPr userDrawn="1"/>
        </p:nvSpPr>
        <p:spPr>
          <a:xfrm>
            <a:off x="11606358" y="0"/>
            <a:ext cx="585461" cy="59441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18" h="5092">
                <a:moveTo>
                  <a:pt x="63" y="0"/>
                </a:moveTo>
                <a:lnTo>
                  <a:pt x="5018" y="0"/>
                </a:lnTo>
                <a:lnTo>
                  <a:pt x="5018" y="5040"/>
                </a:lnTo>
                <a:lnTo>
                  <a:pt x="4983" y="5045"/>
                </a:lnTo>
                <a:cubicBezTo>
                  <a:pt x="2730" y="5377"/>
                  <a:pt x="576" y="3902"/>
                  <a:pt x="96" y="1644"/>
                </a:cubicBezTo>
                <a:cubicBezTo>
                  <a:pt x="-21" y="1092"/>
                  <a:pt x="-28" y="544"/>
                  <a:pt x="60" y="20"/>
                </a:cubicBezTo>
                <a:lnTo>
                  <a:pt x="63" y="0"/>
                </a:lnTo>
                <a:close/>
              </a:path>
            </a:pathLst>
          </a:custGeom>
          <a:gradFill>
            <a:gsLst>
              <a:gs pos="0">
                <a:srgbClr val="FFEFE1"/>
              </a:gs>
              <a:gs pos="93000">
                <a:srgbClr val="FE927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525">
              <a:cs typeface="汉仪中简黑简" panose="00020600040101010101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57200" y="381000"/>
            <a:ext cx="11277600" cy="6096000"/>
          </a:xfrm>
          <a:custGeom>
            <a:avLst/>
            <a:gdLst>
              <a:gd name="connsiteX0" fmla="*/ 0 w 11277600"/>
              <a:gd name="connsiteY0" fmla="*/ 0 h 6096000"/>
              <a:gd name="connsiteX1" fmla="*/ 11277600 w 11277600"/>
              <a:gd name="connsiteY1" fmla="*/ 0 h 6096000"/>
              <a:gd name="connsiteX2" fmla="*/ 11277600 w 11277600"/>
              <a:gd name="connsiteY2" fmla="*/ 6096000 h 6096000"/>
              <a:gd name="connsiteX3" fmla="*/ 0 w 11277600"/>
              <a:gd name="connsiteY3" fmla="*/ 609600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77600" h="6096000">
                <a:moveTo>
                  <a:pt x="0" y="0"/>
                </a:moveTo>
                <a:lnTo>
                  <a:pt x="11277600" y="0"/>
                </a:lnTo>
                <a:lnTo>
                  <a:pt x="11277600" y="6096000"/>
                </a:lnTo>
                <a:lnTo>
                  <a:pt x="0" y="609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889828" y="1956366"/>
            <a:ext cx="4209145" cy="4024768"/>
          </a:xfrm>
          <a:custGeom>
            <a:avLst/>
            <a:gdLst>
              <a:gd name="connsiteX0" fmla="*/ 2191659 w 4209145"/>
              <a:gd name="connsiteY0" fmla="*/ 0 h 4024768"/>
              <a:gd name="connsiteX1" fmla="*/ 4209145 w 4209145"/>
              <a:gd name="connsiteY1" fmla="*/ 0 h 4024768"/>
              <a:gd name="connsiteX2" fmla="*/ 4209145 w 4209145"/>
              <a:gd name="connsiteY2" fmla="*/ 4024768 h 4024768"/>
              <a:gd name="connsiteX3" fmla="*/ 2191659 w 4209145"/>
              <a:gd name="connsiteY3" fmla="*/ 4024768 h 4024768"/>
              <a:gd name="connsiteX4" fmla="*/ 0 w 4209145"/>
              <a:gd name="connsiteY4" fmla="*/ 0 h 4024768"/>
              <a:gd name="connsiteX5" fmla="*/ 2017486 w 4209145"/>
              <a:gd name="connsiteY5" fmla="*/ 0 h 4024768"/>
              <a:gd name="connsiteX6" fmla="*/ 2017486 w 4209145"/>
              <a:gd name="connsiteY6" fmla="*/ 4024768 h 4024768"/>
              <a:gd name="connsiteX7" fmla="*/ 0 w 4209145"/>
              <a:gd name="connsiteY7" fmla="*/ 4024768 h 402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145" h="4024768">
                <a:moveTo>
                  <a:pt x="2191659" y="0"/>
                </a:moveTo>
                <a:lnTo>
                  <a:pt x="4209145" y="0"/>
                </a:lnTo>
                <a:lnTo>
                  <a:pt x="4209145" y="4024768"/>
                </a:lnTo>
                <a:lnTo>
                  <a:pt x="2191659" y="4024768"/>
                </a:lnTo>
                <a:close/>
                <a:moveTo>
                  <a:pt x="0" y="0"/>
                </a:moveTo>
                <a:lnTo>
                  <a:pt x="2017486" y="0"/>
                </a:lnTo>
                <a:lnTo>
                  <a:pt x="2017486" y="4024768"/>
                </a:lnTo>
                <a:lnTo>
                  <a:pt x="0" y="40247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93040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246356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56231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8878265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171804" y="1945532"/>
            <a:ext cx="4401683" cy="4183806"/>
          </a:xfrm>
          <a:custGeom>
            <a:avLst/>
            <a:gdLst>
              <a:gd name="connsiteX0" fmla="*/ 0 w 4401683"/>
              <a:gd name="connsiteY0" fmla="*/ 3634077 h 4183806"/>
              <a:gd name="connsiteX1" fmla="*/ 4401683 w 4401683"/>
              <a:gd name="connsiteY1" fmla="*/ 3634077 h 4183806"/>
              <a:gd name="connsiteX2" fmla="*/ 4401683 w 4401683"/>
              <a:gd name="connsiteY2" fmla="*/ 4183806 h 4183806"/>
              <a:gd name="connsiteX3" fmla="*/ 0 w 4401683"/>
              <a:gd name="connsiteY3" fmla="*/ 4183806 h 4183806"/>
              <a:gd name="connsiteX4" fmla="*/ 0 w 4401683"/>
              <a:gd name="connsiteY4" fmla="*/ 0 h 4183806"/>
              <a:gd name="connsiteX5" fmla="*/ 4401683 w 4401683"/>
              <a:gd name="connsiteY5" fmla="*/ 0 h 4183806"/>
              <a:gd name="connsiteX6" fmla="*/ 4401683 w 4401683"/>
              <a:gd name="connsiteY6" fmla="*/ 2515899 h 4183806"/>
              <a:gd name="connsiteX7" fmla="*/ 0 w 4401683"/>
              <a:gd name="connsiteY7" fmla="*/ 2515899 h 418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1683" h="4183806">
                <a:moveTo>
                  <a:pt x="0" y="3634077"/>
                </a:moveTo>
                <a:lnTo>
                  <a:pt x="4401683" y="3634077"/>
                </a:lnTo>
                <a:lnTo>
                  <a:pt x="4401683" y="4183806"/>
                </a:lnTo>
                <a:lnTo>
                  <a:pt x="0" y="4183806"/>
                </a:lnTo>
                <a:close/>
                <a:moveTo>
                  <a:pt x="0" y="0"/>
                </a:moveTo>
                <a:lnTo>
                  <a:pt x="4401683" y="0"/>
                </a:lnTo>
                <a:lnTo>
                  <a:pt x="4401683" y="2515899"/>
                </a:lnTo>
                <a:lnTo>
                  <a:pt x="0" y="25158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262742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262742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70173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6270173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039430" y="2459266"/>
            <a:ext cx="3628571" cy="2132895"/>
          </a:xfrm>
          <a:custGeom>
            <a:avLst/>
            <a:gdLst>
              <a:gd name="connsiteX0" fmla="*/ 0 w 3628571"/>
              <a:gd name="connsiteY0" fmla="*/ 0 h 2132895"/>
              <a:gd name="connsiteX1" fmla="*/ 3628571 w 3628571"/>
              <a:gd name="connsiteY1" fmla="*/ 0 h 2132895"/>
              <a:gd name="connsiteX2" fmla="*/ 3628571 w 3628571"/>
              <a:gd name="connsiteY2" fmla="*/ 2132895 h 2132895"/>
              <a:gd name="connsiteX3" fmla="*/ 0 w 3628571"/>
              <a:gd name="connsiteY3" fmla="*/ 2132895 h 21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571" h="2132895">
                <a:moveTo>
                  <a:pt x="0" y="0"/>
                </a:moveTo>
                <a:lnTo>
                  <a:pt x="3628571" y="0"/>
                </a:lnTo>
                <a:lnTo>
                  <a:pt x="3628571" y="2132895"/>
                </a:lnTo>
                <a:lnTo>
                  <a:pt x="0" y="21328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41.xml"/><Relationship Id="rId6" Type="http://schemas.openxmlformats.org/officeDocument/2006/relationships/image" Target="../media/image15.png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../media/image16.png"/><Relationship Id="rId6" Type="http://schemas.openxmlformats.org/officeDocument/2006/relationships/tags" Target="../tags/tag47.xml"/><Relationship Id="rId54" Type="http://schemas.openxmlformats.org/officeDocument/2006/relationships/notesSlide" Target="../notesSlides/notesSlide7.xml"/><Relationship Id="rId53" Type="http://schemas.openxmlformats.org/officeDocument/2006/relationships/slideLayout" Target="../slideLayouts/slideLayout25.xml"/><Relationship Id="rId52" Type="http://schemas.openxmlformats.org/officeDocument/2006/relationships/tags" Target="../tags/tag79.xml"/><Relationship Id="rId51" Type="http://schemas.openxmlformats.org/officeDocument/2006/relationships/image" Target="../media/image29.png"/><Relationship Id="rId50" Type="http://schemas.openxmlformats.org/officeDocument/2006/relationships/tags" Target="../tags/tag78.xml"/><Relationship Id="rId5" Type="http://schemas.openxmlformats.org/officeDocument/2006/relationships/tags" Target="../tags/tag46.xml"/><Relationship Id="rId49" Type="http://schemas.openxmlformats.org/officeDocument/2006/relationships/tags" Target="../tags/tag77.xml"/><Relationship Id="rId48" Type="http://schemas.openxmlformats.org/officeDocument/2006/relationships/tags" Target="../tags/tag76.xml"/><Relationship Id="rId47" Type="http://schemas.openxmlformats.org/officeDocument/2006/relationships/tags" Target="../tags/tag75.xml"/><Relationship Id="rId46" Type="http://schemas.openxmlformats.org/officeDocument/2006/relationships/image" Target="../media/image28.png"/><Relationship Id="rId45" Type="http://schemas.openxmlformats.org/officeDocument/2006/relationships/tags" Target="../tags/tag74.xml"/><Relationship Id="rId44" Type="http://schemas.openxmlformats.org/officeDocument/2006/relationships/tags" Target="../tags/tag73.xml"/><Relationship Id="rId43" Type="http://schemas.openxmlformats.org/officeDocument/2006/relationships/tags" Target="../tags/tag72.xml"/><Relationship Id="rId42" Type="http://schemas.openxmlformats.org/officeDocument/2006/relationships/tags" Target="../tags/tag71.xml"/><Relationship Id="rId41" Type="http://schemas.openxmlformats.org/officeDocument/2006/relationships/tags" Target="../tags/tag70.xml"/><Relationship Id="rId40" Type="http://schemas.openxmlformats.org/officeDocument/2006/relationships/image" Target="../media/image27.png"/><Relationship Id="rId4" Type="http://schemas.openxmlformats.org/officeDocument/2006/relationships/tags" Target="../tags/tag45.xml"/><Relationship Id="rId39" Type="http://schemas.openxmlformats.org/officeDocument/2006/relationships/tags" Target="../tags/tag69.xml"/><Relationship Id="rId38" Type="http://schemas.openxmlformats.org/officeDocument/2006/relationships/tags" Target="../tags/tag68.xml"/><Relationship Id="rId37" Type="http://schemas.openxmlformats.org/officeDocument/2006/relationships/tags" Target="../tags/tag67.xml"/><Relationship Id="rId36" Type="http://schemas.openxmlformats.org/officeDocument/2006/relationships/tags" Target="../tags/tag66.xml"/><Relationship Id="rId35" Type="http://schemas.openxmlformats.org/officeDocument/2006/relationships/image" Target="../media/image26.png"/><Relationship Id="rId34" Type="http://schemas.openxmlformats.org/officeDocument/2006/relationships/tags" Target="../tags/tag65.xml"/><Relationship Id="rId33" Type="http://schemas.openxmlformats.org/officeDocument/2006/relationships/image" Target="../media/image25.png"/><Relationship Id="rId32" Type="http://schemas.openxmlformats.org/officeDocument/2006/relationships/tags" Target="../tags/tag64.xml"/><Relationship Id="rId31" Type="http://schemas.openxmlformats.org/officeDocument/2006/relationships/image" Target="../media/image24.png"/><Relationship Id="rId30" Type="http://schemas.openxmlformats.org/officeDocument/2006/relationships/tags" Target="../tags/tag63.xml"/><Relationship Id="rId3" Type="http://schemas.openxmlformats.org/officeDocument/2006/relationships/tags" Target="../tags/tag44.xml"/><Relationship Id="rId29" Type="http://schemas.openxmlformats.org/officeDocument/2006/relationships/image" Target="../media/image23.png"/><Relationship Id="rId28" Type="http://schemas.openxmlformats.org/officeDocument/2006/relationships/tags" Target="../tags/tag62.xml"/><Relationship Id="rId27" Type="http://schemas.openxmlformats.org/officeDocument/2006/relationships/image" Target="../media/image22.png"/><Relationship Id="rId26" Type="http://schemas.openxmlformats.org/officeDocument/2006/relationships/tags" Target="../tags/tag61.xml"/><Relationship Id="rId25" Type="http://schemas.openxmlformats.org/officeDocument/2006/relationships/tags" Target="../tags/tag60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image" Target="../media/image21.png"/><Relationship Id="rId21" Type="http://schemas.openxmlformats.org/officeDocument/2006/relationships/tags" Target="../tags/tag57.xml"/><Relationship Id="rId20" Type="http://schemas.openxmlformats.org/officeDocument/2006/relationships/image" Target="../media/image20.jpeg"/><Relationship Id="rId2" Type="http://schemas.openxmlformats.org/officeDocument/2006/relationships/tags" Target="../tags/tag43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image" Target="../media/image19.png"/><Relationship Id="rId13" Type="http://schemas.openxmlformats.org/officeDocument/2006/relationships/tags" Target="../tags/tag51.xml"/><Relationship Id="rId12" Type="http://schemas.openxmlformats.org/officeDocument/2006/relationships/image" Target="../media/image18.png"/><Relationship Id="rId11" Type="http://schemas.openxmlformats.org/officeDocument/2006/relationships/tags" Target="../tags/tag50.xml"/><Relationship Id="rId10" Type="http://schemas.openxmlformats.org/officeDocument/2006/relationships/image" Target="../media/image17.png"/><Relationship Id="rId1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5" Type="http://schemas.openxmlformats.org/officeDocument/2006/relationships/notesSlide" Target="../notesSlides/notesSlide8.xml"/><Relationship Id="rId74" Type="http://schemas.openxmlformats.org/officeDocument/2006/relationships/slideLayout" Target="../slideLayouts/slideLayout25.xml"/><Relationship Id="rId73" Type="http://schemas.openxmlformats.org/officeDocument/2006/relationships/tags" Target="../tags/tag142.xml"/><Relationship Id="rId72" Type="http://schemas.openxmlformats.org/officeDocument/2006/relationships/tags" Target="../tags/tag141.xml"/><Relationship Id="rId71" Type="http://schemas.openxmlformats.org/officeDocument/2006/relationships/tags" Target="../tags/tag140.xml"/><Relationship Id="rId70" Type="http://schemas.openxmlformats.org/officeDocument/2006/relationships/tags" Target="../tags/tag139.xml"/><Relationship Id="rId7" Type="http://schemas.openxmlformats.org/officeDocument/2006/relationships/tags" Target="../tags/tag86.xml"/><Relationship Id="rId69" Type="http://schemas.openxmlformats.org/officeDocument/2006/relationships/tags" Target="../tags/tag138.xml"/><Relationship Id="rId68" Type="http://schemas.openxmlformats.org/officeDocument/2006/relationships/image" Target="../media/image39.png"/><Relationship Id="rId67" Type="http://schemas.openxmlformats.org/officeDocument/2006/relationships/tags" Target="../tags/tag137.xml"/><Relationship Id="rId66" Type="http://schemas.openxmlformats.org/officeDocument/2006/relationships/image" Target="../media/image38.png"/><Relationship Id="rId65" Type="http://schemas.openxmlformats.org/officeDocument/2006/relationships/tags" Target="../tags/tag136.xml"/><Relationship Id="rId64" Type="http://schemas.openxmlformats.org/officeDocument/2006/relationships/tags" Target="../tags/tag135.xml"/><Relationship Id="rId63" Type="http://schemas.openxmlformats.org/officeDocument/2006/relationships/tags" Target="../tags/tag134.xml"/><Relationship Id="rId62" Type="http://schemas.openxmlformats.org/officeDocument/2006/relationships/tags" Target="../tags/tag133.xml"/><Relationship Id="rId61" Type="http://schemas.openxmlformats.org/officeDocument/2006/relationships/tags" Target="../tags/tag132.xml"/><Relationship Id="rId60" Type="http://schemas.openxmlformats.org/officeDocument/2006/relationships/tags" Target="../tags/tag131.xml"/><Relationship Id="rId6" Type="http://schemas.openxmlformats.org/officeDocument/2006/relationships/tags" Target="../tags/tag85.xml"/><Relationship Id="rId59" Type="http://schemas.openxmlformats.org/officeDocument/2006/relationships/image" Target="../media/image37.png"/><Relationship Id="rId58" Type="http://schemas.openxmlformats.org/officeDocument/2006/relationships/tags" Target="../tags/tag130.xml"/><Relationship Id="rId57" Type="http://schemas.openxmlformats.org/officeDocument/2006/relationships/image" Target="../media/image36.png"/><Relationship Id="rId56" Type="http://schemas.openxmlformats.org/officeDocument/2006/relationships/tags" Target="../tags/tag129.xml"/><Relationship Id="rId55" Type="http://schemas.openxmlformats.org/officeDocument/2006/relationships/tags" Target="../tags/tag128.xml"/><Relationship Id="rId54" Type="http://schemas.openxmlformats.org/officeDocument/2006/relationships/tags" Target="../tags/tag127.xml"/><Relationship Id="rId53" Type="http://schemas.openxmlformats.org/officeDocument/2006/relationships/tags" Target="../tags/tag126.xml"/><Relationship Id="rId52" Type="http://schemas.openxmlformats.org/officeDocument/2006/relationships/tags" Target="../tags/tag125.xml"/><Relationship Id="rId51" Type="http://schemas.openxmlformats.org/officeDocument/2006/relationships/tags" Target="../tags/tag124.xml"/><Relationship Id="rId50" Type="http://schemas.openxmlformats.org/officeDocument/2006/relationships/tags" Target="../tags/tag123.xml"/><Relationship Id="rId5" Type="http://schemas.openxmlformats.org/officeDocument/2006/relationships/tags" Target="../tags/tag84.xml"/><Relationship Id="rId49" Type="http://schemas.openxmlformats.org/officeDocument/2006/relationships/tags" Target="../tags/tag122.xml"/><Relationship Id="rId48" Type="http://schemas.openxmlformats.org/officeDocument/2006/relationships/tags" Target="../tags/tag121.xml"/><Relationship Id="rId47" Type="http://schemas.openxmlformats.org/officeDocument/2006/relationships/tags" Target="../tags/tag120.xml"/><Relationship Id="rId46" Type="http://schemas.openxmlformats.org/officeDocument/2006/relationships/tags" Target="../tags/tag119.xml"/><Relationship Id="rId45" Type="http://schemas.openxmlformats.org/officeDocument/2006/relationships/tags" Target="../tags/tag118.xml"/><Relationship Id="rId44" Type="http://schemas.openxmlformats.org/officeDocument/2006/relationships/tags" Target="../tags/tag117.xml"/><Relationship Id="rId43" Type="http://schemas.openxmlformats.org/officeDocument/2006/relationships/tags" Target="../tags/tag116.xml"/><Relationship Id="rId42" Type="http://schemas.openxmlformats.org/officeDocument/2006/relationships/image" Target="../media/image35.png"/><Relationship Id="rId41" Type="http://schemas.openxmlformats.org/officeDocument/2006/relationships/tags" Target="../tags/tag115.xml"/><Relationship Id="rId40" Type="http://schemas.openxmlformats.org/officeDocument/2006/relationships/tags" Target="../tags/tag114.xml"/><Relationship Id="rId4" Type="http://schemas.openxmlformats.org/officeDocument/2006/relationships/tags" Target="../tags/tag83.xml"/><Relationship Id="rId39" Type="http://schemas.openxmlformats.org/officeDocument/2006/relationships/tags" Target="../tags/tag113.xml"/><Relationship Id="rId38" Type="http://schemas.openxmlformats.org/officeDocument/2006/relationships/tags" Target="../tags/tag112.xml"/><Relationship Id="rId37" Type="http://schemas.openxmlformats.org/officeDocument/2006/relationships/tags" Target="../tags/tag111.xml"/><Relationship Id="rId36" Type="http://schemas.openxmlformats.org/officeDocument/2006/relationships/tags" Target="../tags/tag110.xml"/><Relationship Id="rId35" Type="http://schemas.openxmlformats.org/officeDocument/2006/relationships/tags" Target="../tags/tag109.xml"/><Relationship Id="rId34" Type="http://schemas.openxmlformats.org/officeDocument/2006/relationships/tags" Target="../tags/tag108.xml"/><Relationship Id="rId33" Type="http://schemas.openxmlformats.org/officeDocument/2006/relationships/tags" Target="../tags/tag107.xml"/><Relationship Id="rId32" Type="http://schemas.openxmlformats.org/officeDocument/2006/relationships/tags" Target="../tags/tag106.xml"/><Relationship Id="rId31" Type="http://schemas.openxmlformats.org/officeDocument/2006/relationships/tags" Target="../tags/tag105.xml"/><Relationship Id="rId30" Type="http://schemas.openxmlformats.org/officeDocument/2006/relationships/tags" Target="../tags/tag104.xml"/><Relationship Id="rId3" Type="http://schemas.openxmlformats.org/officeDocument/2006/relationships/tags" Target="../tags/tag82.xml"/><Relationship Id="rId29" Type="http://schemas.openxmlformats.org/officeDocument/2006/relationships/tags" Target="../tags/tag103.xml"/><Relationship Id="rId28" Type="http://schemas.openxmlformats.org/officeDocument/2006/relationships/tags" Target="../tags/tag102.xml"/><Relationship Id="rId27" Type="http://schemas.openxmlformats.org/officeDocument/2006/relationships/tags" Target="../tags/tag101.xml"/><Relationship Id="rId26" Type="http://schemas.openxmlformats.org/officeDocument/2006/relationships/tags" Target="../tags/tag100.xml"/><Relationship Id="rId25" Type="http://schemas.openxmlformats.org/officeDocument/2006/relationships/tags" Target="../tags/tag99.xml"/><Relationship Id="rId24" Type="http://schemas.openxmlformats.org/officeDocument/2006/relationships/image" Target="../media/image34.png"/><Relationship Id="rId23" Type="http://schemas.openxmlformats.org/officeDocument/2006/relationships/tags" Target="../tags/tag98.xml"/><Relationship Id="rId22" Type="http://schemas.openxmlformats.org/officeDocument/2006/relationships/image" Target="../media/image33.png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tags" Target="../tags/tag81.xml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image" Target="../media/image32.png"/><Relationship Id="rId13" Type="http://schemas.openxmlformats.org/officeDocument/2006/relationships/tags" Target="../tags/tag90.xml"/><Relationship Id="rId12" Type="http://schemas.openxmlformats.org/officeDocument/2006/relationships/image" Target="../media/image31.jpeg"/><Relationship Id="rId11" Type="http://schemas.openxmlformats.org/officeDocument/2006/relationships/tags" Target="../tags/tag89.xml"/><Relationship Id="rId10" Type="http://schemas.openxmlformats.org/officeDocument/2006/relationships/image" Target="../media/image30.jpeg"/><Relationship Id="rId1" Type="http://schemas.openxmlformats.org/officeDocument/2006/relationships/tags" Target="../tags/tag8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3" Type="http://schemas.openxmlformats.org/officeDocument/2006/relationships/notesSlide" Target="../notesSlides/notesSlide9.xml"/><Relationship Id="rId32" Type="http://schemas.openxmlformats.org/officeDocument/2006/relationships/slideLayout" Target="../slideLayouts/slideLayout25.xml"/><Relationship Id="rId31" Type="http://schemas.openxmlformats.org/officeDocument/2006/relationships/tags" Target="../tags/tag161.xml"/><Relationship Id="rId30" Type="http://schemas.openxmlformats.org/officeDocument/2006/relationships/tags" Target="../tags/tag160.xml"/><Relationship Id="rId3" Type="http://schemas.openxmlformats.org/officeDocument/2006/relationships/tags" Target="../tags/tag145.xml"/><Relationship Id="rId29" Type="http://schemas.openxmlformats.org/officeDocument/2006/relationships/tags" Target="../tags/tag159.xml"/><Relationship Id="rId28" Type="http://schemas.openxmlformats.org/officeDocument/2006/relationships/image" Target="../media/image51.png"/><Relationship Id="rId27" Type="http://schemas.openxmlformats.org/officeDocument/2006/relationships/image" Target="../media/image50.png"/><Relationship Id="rId26" Type="http://schemas.openxmlformats.org/officeDocument/2006/relationships/tags" Target="../tags/tag158.xml"/><Relationship Id="rId25" Type="http://schemas.openxmlformats.org/officeDocument/2006/relationships/image" Target="../media/image49.png"/><Relationship Id="rId24" Type="http://schemas.openxmlformats.org/officeDocument/2006/relationships/tags" Target="../tags/tag157.xml"/><Relationship Id="rId23" Type="http://schemas.openxmlformats.org/officeDocument/2006/relationships/image" Target="../media/image48.png"/><Relationship Id="rId22" Type="http://schemas.openxmlformats.org/officeDocument/2006/relationships/tags" Target="../tags/tag156.xml"/><Relationship Id="rId21" Type="http://schemas.openxmlformats.org/officeDocument/2006/relationships/image" Target="../media/image47.png"/><Relationship Id="rId20" Type="http://schemas.openxmlformats.org/officeDocument/2006/relationships/tags" Target="../tags/tag155.xml"/><Relationship Id="rId2" Type="http://schemas.openxmlformats.org/officeDocument/2006/relationships/tags" Target="../tags/tag144.xml"/><Relationship Id="rId19" Type="http://schemas.openxmlformats.org/officeDocument/2006/relationships/image" Target="../media/image46.png"/><Relationship Id="rId18" Type="http://schemas.openxmlformats.org/officeDocument/2006/relationships/tags" Target="../tags/tag154.xml"/><Relationship Id="rId17" Type="http://schemas.openxmlformats.org/officeDocument/2006/relationships/image" Target="../media/image45.png"/><Relationship Id="rId16" Type="http://schemas.openxmlformats.org/officeDocument/2006/relationships/image" Target="../media/image44.png"/><Relationship Id="rId15" Type="http://schemas.openxmlformats.org/officeDocument/2006/relationships/image" Target="../media/image43.png"/><Relationship Id="rId14" Type="http://schemas.openxmlformats.org/officeDocument/2006/relationships/tags" Target="../tags/tag153.xml"/><Relationship Id="rId13" Type="http://schemas.openxmlformats.org/officeDocument/2006/relationships/image" Target="../media/image42.png"/><Relationship Id="rId12" Type="http://schemas.openxmlformats.org/officeDocument/2006/relationships/tags" Target="../tags/tag152.xml"/><Relationship Id="rId11" Type="http://schemas.openxmlformats.org/officeDocument/2006/relationships/image" Target="../media/image41.png"/><Relationship Id="rId10" Type="http://schemas.openxmlformats.org/officeDocument/2006/relationships/tags" Target="../tags/tag151.xml"/><Relationship Id="rId1" Type="http://schemas.openxmlformats.org/officeDocument/2006/relationships/tags" Target="../tags/tag14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8" Type="http://schemas.openxmlformats.org/officeDocument/2006/relationships/notesSlide" Target="../notesSlides/notesSlide10.xml"/><Relationship Id="rId57" Type="http://schemas.openxmlformats.org/officeDocument/2006/relationships/slideLayout" Target="../slideLayouts/slideLayout25.xml"/><Relationship Id="rId56" Type="http://schemas.openxmlformats.org/officeDocument/2006/relationships/tags" Target="../tags/tag205.xml"/><Relationship Id="rId55" Type="http://schemas.openxmlformats.org/officeDocument/2006/relationships/tags" Target="../tags/tag204.xml"/><Relationship Id="rId54" Type="http://schemas.openxmlformats.org/officeDocument/2006/relationships/tags" Target="../tags/tag203.xml"/><Relationship Id="rId53" Type="http://schemas.openxmlformats.org/officeDocument/2006/relationships/image" Target="../media/image63.png"/><Relationship Id="rId52" Type="http://schemas.openxmlformats.org/officeDocument/2006/relationships/tags" Target="../tags/tag202.xml"/><Relationship Id="rId51" Type="http://schemas.openxmlformats.org/officeDocument/2006/relationships/tags" Target="../tags/tag201.xml"/><Relationship Id="rId50" Type="http://schemas.openxmlformats.org/officeDocument/2006/relationships/image" Target="../media/image62.png"/><Relationship Id="rId5" Type="http://schemas.openxmlformats.org/officeDocument/2006/relationships/tags" Target="../tags/tag166.xml"/><Relationship Id="rId49" Type="http://schemas.openxmlformats.org/officeDocument/2006/relationships/tags" Target="../tags/tag200.xml"/><Relationship Id="rId48" Type="http://schemas.openxmlformats.org/officeDocument/2006/relationships/image" Target="../media/image61.png"/><Relationship Id="rId47" Type="http://schemas.openxmlformats.org/officeDocument/2006/relationships/tags" Target="../tags/tag199.xml"/><Relationship Id="rId46" Type="http://schemas.openxmlformats.org/officeDocument/2006/relationships/image" Target="../media/image60.png"/><Relationship Id="rId45" Type="http://schemas.openxmlformats.org/officeDocument/2006/relationships/tags" Target="../tags/tag198.xml"/><Relationship Id="rId44" Type="http://schemas.openxmlformats.org/officeDocument/2006/relationships/image" Target="../media/image59.png"/><Relationship Id="rId43" Type="http://schemas.openxmlformats.org/officeDocument/2006/relationships/tags" Target="../tags/tag197.xml"/><Relationship Id="rId42" Type="http://schemas.openxmlformats.org/officeDocument/2006/relationships/image" Target="../media/image58.png"/><Relationship Id="rId41" Type="http://schemas.openxmlformats.org/officeDocument/2006/relationships/tags" Target="../tags/tag196.xml"/><Relationship Id="rId40" Type="http://schemas.openxmlformats.org/officeDocument/2006/relationships/image" Target="../media/image57.png"/><Relationship Id="rId4" Type="http://schemas.openxmlformats.org/officeDocument/2006/relationships/tags" Target="../tags/tag165.xml"/><Relationship Id="rId39" Type="http://schemas.openxmlformats.org/officeDocument/2006/relationships/tags" Target="../tags/tag195.xml"/><Relationship Id="rId38" Type="http://schemas.openxmlformats.org/officeDocument/2006/relationships/image" Target="../media/image56.png"/><Relationship Id="rId37" Type="http://schemas.openxmlformats.org/officeDocument/2006/relationships/tags" Target="../tags/tag194.xml"/><Relationship Id="rId36" Type="http://schemas.openxmlformats.org/officeDocument/2006/relationships/image" Target="../media/image55.png"/><Relationship Id="rId35" Type="http://schemas.openxmlformats.org/officeDocument/2006/relationships/tags" Target="../tags/tag193.xml"/><Relationship Id="rId34" Type="http://schemas.openxmlformats.org/officeDocument/2006/relationships/image" Target="../media/image54.png"/><Relationship Id="rId33" Type="http://schemas.openxmlformats.org/officeDocument/2006/relationships/tags" Target="../tags/tag192.xml"/><Relationship Id="rId32" Type="http://schemas.openxmlformats.org/officeDocument/2006/relationships/tags" Target="../tags/tag191.xml"/><Relationship Id="rId31" Type="http://schemas.openxmlformats.org/officeDocument/2006/relationships/tags" Target="../tags/tag190.xml"/><Relationship Id="rId30" Type="http://schemas.openxmlformats.org/officeDocument/2006/relationships/tags" Target="../tags/tag189.xml"/><Relationship Id="rId3" Type="http://schemas.openxmlformats.org/officeDocument/2006/relationships/tags" Target="../tags/tag164.xml"/><Relationship Id="rId29" Type="http://schemas.openxmlformats.org/officeDocument/2006/relationships/tags" Target="../tags/tag188.xml"/><Relationship Id="rId28" Type="http://schemas.openxmlformats.org/officeDocument/2006/relationships/tags" Target="../tags/tag187.xml"/><Relationship Id="rId27" Type="http://schemas.openxmlformats.org/officeDocument/2006/relationships/tags" Target="../tags/tag186.xml"/><Relationship Id="rId26" Type="http://schemas.openxmlformats.org/officeDocument/2006/relationships/tags" Target="../tags/tag185.xml"/><Relationship Id="rId25" Type="http://schemas.openxmlformats.org/officeDocument/2006/relationships/tags" Target="../tags/tag184.xml"/><Relationship Id="rId24" Type="http://schemas.openxmlformats.org/officeDocument/2006/relationships/tags" Target="../tags/tag183.xml"/><Relationship Id="rId23" Type="http://schemas.openxmlformats.org/officeDocument/2006/relationships/tags" Target="../tags/tag182.xml"/><Relationship Id="rId22" Type="http://schemas.openxmlformats.org/officeDocument/2006/relationships/tags" Target="../tags/tag181.xml"/><Relationship Id="rId21" Type="http://schemas.openxmlformats.org/officeDocument/2006/relationships/tags" Target="../tags/tag180.xml"/><Relationship Id="rId20" Type="http://schemas.openxmlformats.org/officeDocument/2006/relationships/tags" Target="../tags/tag179.xml"/><Relationship Id="rId2" Type="http://schemas.openxmlformats.org/officeDocument/2006/relationships/tags" Target="../tags/tag163.xml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image" Target="../media/image53.png"/><Relationship Id="rId12" Type="http://schemas.openxmlformats.org/officeDocument/2006/relationships/tags" Target="../tags/tag172.xml"/><Relationship Id="rId11" Type="http://schemas.openxmlformats.org/officeDocument/2006/relationships/image" Target="../media/image52.png"/><Relationship Id="rId10" Type="http://schemas.openxmlformats.org/officeDocument/2006/relationships/tags" Target="../tags/tag17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211.xml"/><Relationship Id="rId4" Type="http://schemas.openxmlformats.org/officeDocument/2006/relationships/image" Target="../media/image13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image" Target="../media/image64.png"/><Relationship Id="rId17" Type="http://schemas.openxmlformats.org/officeDocument/2006/relationships/slideLayout" Target="../slideLayouts/slideLayout25.xml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image" Target="../media/image66.png"/><Relationship Id="rId12" Type="http://schemas.openxmlformats.org/officeDocument/2006/relationships/image" Target="../media/image65.jpeg"/><Relationship Id="rId11" Type="http://schemas.openxmlformats.org/officeDocument/2006/relationships/image" Target="../media/image21.png"/><Relationship Id="rId10" Type="http://schemas.openxmlformats.org/officeDocument/2006/relationships/tags" Target="../tags/tag220.xml"/><Relationship Id="rId1" Type="http://schemas.openxmlformats.org/officeDocument/2006/relationships/tags" Target="../tags/tag21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image" Target="../media/image68.png"/><Relationship Id="rId20" Type="http://schemas.openxmlformats.org/officeDocument/2006/relationships/notesSlide" Target="../notesSlides/notesSlide11.xml"/><Relationship Id="rId2" Type="http://schemas.openxmlformats.org/officeDocument/2006/relationships/image" Target="../media/image67.png"/><Relationship Id="rId19" Type="http://schemas.openxmlformats.org/officeDocument/2006/relationships/slideLayout" Target="../slideLayouts/slideLayout25.xml"/><Relationship Id="rId18" Type="http://schemas.openxmlformats.org/officeDocument/2006/relationships/tags" Target="../tags/tag237.xml"/><Relationship Id="rId17" Type="http://schemas.openxmlformats.org/officeDocument/2006/relationships/tags" Target="../tags/tag236.xml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image" Target="../media/image69.jpeg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4" Type="http://schemas.openxmlformats.org/officeDocument/2006/relationships/notesSlide" Target="../notesSlides/notesSlide12.xml"/><Relationship Id="rId23" Type="http://schemas.openxmlformats.org/officeDocument/2006/relationships/slideLayout" Target="../slideLayouts/slideLayout25.xml"/><Relationship Id="rId22" Type="http://schemas.openxmlformats.org/officeDocument/2006/relationships/tags" Target="../tags/tag254.xml"/><Relationship Id="rId21" Type="http://schemas.openxmlformats.org/officeDocument/2006/relationships/tags" Target="../tags/tag253.xml"/><Relationship Id="rId20" Type="http://schemas.openxmlformats.org/officeDocument/2006/relationships/tags" Target="../tags/tag252.xml"/><Relationship Id="rId2" Type="http://schemas.openxmlformats.org/officeDocument/2006/relationships/tags" Target="../tags/tag238.xml"/><Relationship Id="rId19" Type="http://schemas.openxmlformats.org/officeDocument/2006/relationships/tags" Target="../tags/tag251.xml"/><Relationship Id="rId18" Type="http://schemas.openxmlformats.org/officeDocument/2006/relationships/tags" Target="../tags/tag250.xml"/><Relationship Id="rId17" Type="http://schemas.openxmlformats.org/officeDocument/2006/relationships/image" Target="../media/image73.png"/><Relationship Id="rId16" Type="http://schemas.openxmlformats.org/officeDocument/2006/relationships/image" Target="../media/image72.png"/><Relationship Id="rId15" Type="http://schemas.openxmlformats.org/officeDocument/2006/relationships/image" Target="../media/image71.jpeg"/><Relationship Id="rId14" Type="http://schemas.openxmlformats.org/officeDocument/2006/relationships/image" Target="../media/image70.png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9" Type="http://schemas.openxmlformats.org/officeDocument/2006/relationships/image" Target="../media/image10.jpeg"/><Relationship Id="rId18" Type="http://schemas.openxmlformats.org/officeDocument/2006/relationships/image" Target="../media/image9.jpeg"/><Relationship Id="rId17" Type="http://schemas.openxmlformats.org/officeDocument/2006/relationships/image" Target="../media/image8.jpeg"/><Relationship Id="rId16" Type="http://schemas.openxmlformats.org/officeDocument/2006/relationships/image" Target="../media/image7.jpeg"/><Relationship Id="rId15" Type="http://schemas.openxmlformats.org/officeDocument/2006/relationships/image" Target="../media/image6.png"/><Relationship Id="rId14" Type="http://schemas.openxmlformats.org/officeDocument/2006/relationships/tags" Target="../tags/tag12.xml"/><Relationship Id="rId13" Type="http://schemas.openxmlformats.org/officeDocument/2006/relationships/image" Target="../media/image5.png"/><Relationship Id="rId12" Type="http://schemas.openxmlformats.org/officeDocument/2006/relationships/tags" Target="../tags/tag11.xml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4" Type="http://schemas.openxmlformats.org/officeDocument/2006/relationships/slideLayout" Target="../slideLayouts/slideLayout25.xml"/><Relationship Id="rId23" Type="http://schemas.openxmlformats.org/officeDocument/2006/relationships/tags" Target="../tags/tag276.xml"/><Relationship Id="rId22" Type="http://schemas.openxmlformats.org/officeDocument/2006/relationships/tags" Target="../tags/tag275.xml"/><Relationship Id="rId21" Type="http://schemas.openxmlformats.org/officeDocument/2006/relationships/tags" Target="../tags/tag274.xml"/><Relationship Id="rId20" Type="http://schemas.openxmlformats.org/officeDocument/2006/relationships/image" Target="../media/image76.jpeg"/><Relationship Id="rId2" Type="http://schemas.openxmlformats.org/officeDocument/2006/relationships/tags" Target="../tags/tag258.xml"/><Relationship Id="rId19" Type="http://schemas.openxmlformats.org/officeDocument/2006/relationships/tags" Target="../tags/tag273.xml"/><Relationship Id="rId18" Type="http://schemas.openxmlformats.org/officeDocument/2006/relationships/image" Target="../media/image75.jpeg"/><Relationship Id="rId17" Type="http://schemas.openxmlformats.org/officeDocument/2006/relationships/tags" Target="../tags/tag272.xml"/><Relationship Id="rId16" Type="http://schemas.openxmlformats.org/officeDocument/2006/relationships/image" Target="../media/image74.png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image" Target="../media/image78.jpeg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image" Target="../media/image77.png"/><Relationship Id="rId2" Type="http://schemas.openxmlformats.org/officeDocument/2006/relationships/tags" Target="../tags/tag277.xml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81.png"/><Relationship Id="rId12" Type="http://schemas.openxmlformats.org/officeDocument/2006/relationships/tags" Target="../tags/tag283.xml"/><Relationship Id="rId11" Type="http://schemas.openxmlformats.org/officeDocument/2006/relationships/image" Target="../media/image80.png"/><Relationship Id="rId10" Type="http://schemas.openxmlformats.org/officeDocument/2006/relationships/tags" Target="../tags/tag282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image" Target="../media/image84.png"/><Relationship Id="rId7" Type="http://schemas.openxmlformats.org/officeDocument/2006/relationships/tags" Target="../tags/tag292.xml"/><Relationship Id="rId6" Type="http://schemas.openxmlformats.org/officeDocument/2006/relationships/image" Target="../media/image83.png"/><Relationship Id="rId5" Type="http://schemas.openxmlformats.org/officeDocument/2006/relationships/tags" Target="../tags/tag291.xml"/><Relationship Id="rId4" Type="http://schemas.openxmlformats.org/officeDocument/2006/relationships/image" Target="../media/image82.png"/><Relationship Id="rId3" Type="http://schemas.openxmlformats.org/officeDocument/2006/relationships/tags" Target="../tags/tag290.xml"/><Relationship Id="rId28" Type="http://schemas.openxmlformats.org/officeDocument/2006/relationships/slideLayout" Target="../slideLayouts/slideLayout1.xml"/><Relationship Id="rId27" Type="http://schemas.openxmlformats.org/officeDocument/2006/relationships/image" Target="../media/image93.png"/><Relationship Id="rId26" Type="http://schemas.openxmlformats.org/officeDocument/2006/relationships/tags" Target="../tags/tag302.xml"/><Relationship Id="rId25" Type="http://schemas.openxmlformats.org/officeDocument/2006/relationships/tags" Target="../tags/tag301.xml"/><Relationship Id="rId24" Type="http://schemas.openxmlformats.org/officeDocument/2006/relationships/image" Target="../media/image92.png"/><Relationship Id="rId23" Type="http://schemas.openxmlformats.org/officeDocument/2006/relationships/tags" Target="../tags/tag300.xml"/><Relationship Id="rId22" Type="http://schemas.openxmlformats.org/officeDocument/2006/relationships/image" Target="../media/image91.png"/><Relationship Id="rId21" Type="http://schemas.openxmlformats.org/officeDocument/2006/relationships/tags" Target="../tags/tag299.xml"/><Relationship Id="rId20" Type="http://schemas.openxmlformats.org/officeDocument/2006/relationships/image" Target="../media/image90.png"/><Relationship Id="rId2" Type="http://schemas.openxmlformats.org/officeDocument/2006/relationships/image" Target="../media/image77.png"/><Relationship Id="rId19" Type="http://schemas.openxmlformats.org/officeDocument/2006/relationships/tags" Target="../tags/tag298.xml"/><Relationship Id="rId18" Type="http://schemas.openxmlformats.org/officeDocument/2006/relationships/image" Target="../media/image89.png"/><Relationship Id="rId17" Type="http://schemas.openxmlformats.org/officeDocument/2006/relationships/tags" Target="../tags/tag297.xml"/><Relationship Id="rId16" Type="http://schemas.openxmlformats.org/officeDocument/2006/relationships/image" Target="../media/image88.png"/><Relationship Id="rId15" Type="http://schemas.openxmlformats.org/officeDocument/2006/relationships/tags" Target="../tags/tag296.xml"/><Relationship Id="rId14" Type="http://schemas.openxmlformats.org/officeDocument/2006/relationships/image" Target="../media/image87.png"/><Relationship Id="rId13" Type="http://schemas.openxmlformats.org/officeDocument/2006/relationships/tags" Target="../tags/tag295.xml"/><Relationship Id="rId12" Type="http://schemas.openxmlformats.org/officeDocument/2006/relationships/image" Target="../media/image86.png"/><Relationship Id="rId11" Type="http://schemas.openxmlformats.org/officeDocument/2006/relationships/tags" Target="../tags/tag294.xml"/><Relationship Id="rId10" Type="http://schemas.openxmlformats.org/officeDocument/2006/relationships/image" Target="../media/image85.png"/><Relationship Id="rId1" Type="http://schemas.openxmlformats.org/officeDocument/2006/relationships/tags" Target="../tags/tag28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image" Target="../media/image95.jpeg"/><Relationship Id="rId4" Type="http://schemas.openxmlformats.org/officeDocument/2006/relationships/tags" Target="../tags/tag305.xml"/><Relationship Id="rId3" Type="http://schemas.openxmlformats.org/officeDocument/2006/relationships/image" Target="../media/image94.jpeg"/><Relationship Id="rId2" Type="http://schemas.openxmlformats.org/officeDocument/2006/relationships/tags" Target="../tags/tag30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tags" Target="../tags/tag30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tags" Target="../tags/tag322.xml"/><Relationship Id="rId7" Type="http://schemas.openxmlformats.org/officeDocument/2006/relationships/image" Target="../media/image97.png"/><Relationship Id="rId6" Type="http://schemas.openxmlformats.org/officeDocument/2006/relationships/tags" Target="../tags/tag321.xml"/><Relationship Id="rId5" Type="http://schemas.openxmlformats.org/officeDocument/2006/relationships/image" Target="../media/image86.png"/><Relationship Id="rId4" Type="http://schemas.openxmlformats.org/officeDocument/2006/relationships/tags" Target="../tags/tag320.xml"/><Relationship Id="rId3" Type="http://schemas.openxmlformats.org/officeDocument/2006/relationships/image" Target="../media/image85.png"/><Relationship Id="rId2" Type="http://schemas.openxmlformats.org/officeDocument/2006/relationships/tags" Target="../tags/tag31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26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image" Target="../media/image87.png"/><Relationship Id="rId10" Type="http://schemas.openxmlformats.org/officeDocument/2006/relationships/tags" Target="../tags/tag323.xml"/><Relationship Id="rId1" Type="http://schemas.openxmlformats.org/officeDocument/2006/relationships/tags" Target="../tags/tag318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34.xml"/><Relationship Id="rId6" Type="http://schemas.openxmlformats.org/officeDocument/2006/relationships/image" Target="../media/image100.jpeg"/><Relationship Id="rId5" Type="http://schemas.openxmlformats.org/officeDocument/2006/relationships/tags" Target="../tags/tag333.xml"/><Relationship Id="rId4" Type="http://schemas.openxmlformats.org/officeDocument/2006/relationships/image" Target="../media/image99.png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365.xml"/><Relationship Id="rId31" Type="http://schemas.openxmlformats.org/officeDocument/2006/relationships/tags" Target="../tags/tag364.xml"/><Relationship Id="rId30" Type="http://schemas.openxmlformats.org/officeDocument/2006/relationships/image" Target="../media/image110.png"/><Relationship Id="rId3" Type="http://schemas.openxmlformats.org/officeDocument/2006/relationships/tags" Target="../tags/tag342.xml"/><Relationship Id="rId29" Type="http://schemas.openxmlformats.org/officeDocument/2006/relationships/tags" Target="../tags/tag363.xml"/><Relationship Id="rId28" Type="http://schemas.openxmlformats.org/officeDocument/2006/relationships/tags" Target="../tags/tag362.xml"/><Relationship Id="rId27" Type="http://schemas.openxmlformats.org/officeDocument/2006/relationships/tags" Target="../tags/tag361.xml"/><Relationship Id="rId26" Type="http://schemas.openxmlformats.org/officeDocument/2006/relationships/tags" Target="../tags/tag360.xml"/><Relationship Id="rId25" Type="http://schemas.openxmlformats.org/officeDocument/2006/relationships/image" Target="../media/image109.png"/><Relationship Id="rId24" Type="http://schemas.openxmlformats.org/officeDocument/2006/relationships/tags" Target="../tags/tag359.xml"/><Relationship Id="rId23" Type="http://schemas.openxmlformats.org/officeDocument/2006/relationships/image" Target="../media/image108.png"/><Relationship Id="rId22" Type="http://schemas.openxmlformats.org/officeDocument/2006/relationships/tags" Target="../tags/tag358.xml"/><Relationship Id="rId21" Type="http://schemas.openxmlformats.org/officeDocument/2006/relationships/tags" Target="../tags/tag357.xml"/><Relationship Id="rId20" Type="http://schemas.openxmlformats.org/officeDocument/2006/relationships/tags" Target="../tags/tag356.xml"/><Relationship Id="rId2" Type="http://schemas.openxmlformats.org/officeDocument/2006/relationships/tags" Target="../tags/tag341.xml"/><Relationship Id="rId19" Type="http://schemas.openxmlformats.org/officeDocument/2006/relationships/tags" Target="../tags/tag355.xml"/><Relationship Id="rId18" Type="http://schemas.openxmlformats.org/officeDocument/2006/relationships/image" Target="../media/image107.jpeg"/><Relationship Id="rId17" Type="http://schemas.openxmlformats.org/officeDocument/2006/relationships/tags" Target="../tags/tag354.xml"/><Relationship Id="rId16" Type="http://schemas.openxmlformats.org/officeDocument/2006/relationships/image" Target="../media/image106.png"/><Relationship Id="rId15" Type="http://schemas.openxmlformats.org/officeDocument/2006/relationships/tags" Target="../tags/tag353.xml"/><Relationship Id="rId14" Type="http://schemas.openxmlformats.org/officeDocument/2006/relationships/image" Target="../media/image105.png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tags" Target="../tags/tag34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image" Target="../media/image111.jpeg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73.xml"/><Relationship Id="rId1" Type="http://schemas.openxmlformats.org/officeDocument/2006/relationships/tags" Target="../tags/tag366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78.xml"/><Relationship Id="rId7" Type="http://schemas.openxmlformats.org/officeDocument/2006/relationships/image" Target="../media/image115.jpeg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tags" Target="../tags/tag385.xml"/><Relationship Id="rId7" Type="http://schemas.openxmlformats.org/officeDocument/2006/relationships/image" Target="../media/image116.png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image" Target="../media/image77.png"/><Relationship Id="rId3" Type="http://schemas.openxmlformats.org/officeDocument/2006/relationships/tags" Target="../tags/tag382.xml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19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19.png"/><Relationship Id="rId16" Type="http://schemas.openxmlformats.org/officeDocument/2006/relationships/tags" Target="../tags/tag391.xml"/><Relationship Id="rId15" Type="http://schemas.openxmlformats.org/officeDocument/2006/relationships/image" Target="../media/image118.png"/><Relationship Id="rId14" Type="http://schemas.openxmlformats.org/officeDocument/2006/relationships/tags" Target="../tags/tag390.xm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tags" Target="../tags/tag396.xml"/><Relationship Id="rId7" Type="http://schemas.openxmlformats.org/officeDocument/2006/relationships/image" Target="../media/image120.png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tags" Target="../tags/tag392.xm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97.xml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image" Target="../media/image124.png"/><Relationship Id="rId7" Type="http://schemas.openxmlformats.org/officeDocument/2006/relationships/tags" Target="../tags/tag401.xml"/><Relationship Id="rId6" Type="http://schemas.openxmlformats.org/officeDocument/2006/relationships/image" Target="../media/image123.png"/><Relationship Id="rId5" Type="http://schemas.openxmlformats.org/officeDocument/2006/relationships/tags" Target="../tags/tag400.xml"/><Relationship Id="rId4" Type="http://schemas.openxmlformats.org/officeDocument/2006/relationships/image" Target="../media/image122.png"/><Relationship Id="rId3" Type="http://schemas.openxmlformats.org/officeDocument/2006/relationships/tags" Target="../tags/tag399.xml"/><Relationship Id="rId2" Type="http://schemas.openxmlformats.org/officeDocument/2006/relationships/image" Target="../media/image121.jpeg"/><Relationship Id="rId13" Type="http://schemas.openxmlformats.org/officeDocument/2006/relationships/notesSlide" Target="../notesSlides/notesSlide2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403.xml"/><Relationship Id="rId10" Type="http://schemas.openxmlformats.org/officeDocument/2006/relationships/image" Target="../media/image77.png"/><Relationship Id="rId1" Type="http://schemas.openxmlformats.org/officeDocument/2006/relationships/tags" Target="../tags/tag398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image" Target="../media/image77.png"/><Relationship Id="rId5" Type="http://schemas.openxmlformats.org/officeDocument/2006/relationships/tags" Target="../tags/tag405.xml"/><Relationship Id="rId4" Type="http://schemas.openxmlformats.org/officeDocument/2006/relationships/image" Target="../media/image125.jpeg"/><Relationship Id="rId3" Type="http://schemas.openxmlformats.org/officeDocument/2006/relationships/tags" Target="../tags/tag404.xm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12.png"/><Relationship Id="rId3" Type="http://schemas.openxmlformats.org/officeDocument/2006/relationships/tags" Target="../tags/tag14.xml"/><Relationship Id="rId2" Type="http://schemas.openxmlformats.org/officeDocument/2006/relationships/image" Target="../media/image11.jpeg"/><Relationship Id="rId1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tags" Target="../tags/tag412.xml"/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8" Type="http://schemas.openxmlformats.org/officeDocument/2006/relationships/slideLayout" Target="../slideLayouts/slideLayout26.xml"/><Relationship Id="rId17" Type="http://schemas.openxmlformats.org/officeDocument/2006/relationships/tags" Target="../tags/tag420.xml"/><Relationship Id="rId16" Type="http://schemas.openxmlformats.org/officeDocument/2006/relationships/tags" Target="../tags/tag419.xml"/><Relationship Id="rId15" Type="http://schemas.openxmlformats.org/officeDocument/2006/relationships/image" Target="../media/image129.png"/><Relationship Id="rId14" Type="http://schemas.openxmlformats.org/officeDocument/2006/relationships/image" Target="../media/image128.png"/><Relationship Id="rId13" Type="http://schemas.openxmlformats.org/officeDocument/2006/relationships/tags" Target="../tags/tag418.xml"/><Relationship Id="rId12" Type="http://schemas.openxmlformats.org/officeDocument/2006/relationships/image" Target="../media/image127.jpeg"/><Relationship Id="rId11" Type="http://schemas.openxmlformats.org/officeDocument/2006/relationships/tags" Target="../tags/tag417.xml"/><Relationship Id="rId10" Type="http://schemas.openxmlformats.org/officeDocument/2006/relationships/tags" Target="../tags/tag416.xml"/><Relationship Id="rId1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tags" Target="../tags/tag423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9" Type="http://schemas.openxmlformats.org/officeDocument/2006/relationships/slideLayout" Target="../slideLayouts/slideLayout26.xml"/><Relationship Id="rId18" Type="http://schemas.openxmlformats.org/officeDocument/2006/relationships/tags" Target="../tags/tag433.xml"/><Relationship Id="rId17" Type="http://schemas.openxmlformats.org/officeDocument/2006/relationships/tags" Target="../tags/tag432.xml"/><Relationship Id="rId16" Type="http://schemas.openxmlformats.org/officeDocument/2006/relationships/image" Target="../media/image134.png"/><Relationship Id="rId15" Type="http://schemas.openxmlformats.org/officeDocument/2006/relationships/tags" Target="../tags/tag431.xml"/><Relationship Id="rId14" Type="http://schemas.openxmlformats.org/officeDocument/2006/relationships/image" Target="../media/image133.png"/><Relationship Id="rId13" Type="http://schemas.openxmlformats.org/officeDocument/2006/relationships/tags" Target="../tags/tag430.xml"/><Relationship Id="rId12" Type="http://schemas.openxmlformats.org/officeDocument/2006/relationships/image" Target="../media/image132.jpeg"/><Relationship Id="rId11" Type="http://schemas.openxmlformats.org/officeDocument/2006/relationships/image" Target="../media/image131.jpeg"/><Relationship Id="rId10" Type="http://schemas.openxmlformats.org/officeDocument/2006/relationships/tags" Target="../tags/tag429.xml"/><Relationship Id="rId1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1.xml"/><Relationship Id="rId4" Type="http://schemas.openxmlformats.org/officeDocument/2006/relationships/image" Target="../media/image13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5.xml"/><Relationship Id="rId4" Type="http://schemas.openxmlformats.org/officeDocument/2006/relationships/image" Target="../media/image14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5133439" y="1092800"/>
            <a:ext cx="1925121" cy="1925121"/>
          </a:xfrm>
          <a:prstGeom prst="ellipse">
            <a:avLst/>
          </a:prstGeom>
          <a:gradFill>
            <a:gsLst>
              <a:gs pos="0">
                <a:srgbClr val="F7DCC3"/>
              </a:gs>
              <a:gs pos="100000">
                <a:srgbClr val="F7DCC3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08341" y="1492132"/>
            <a:ext cx="1775318" cy="868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壹</a:t>
            </a:r>
            <a:endParaRPr lang="zh-CN" altLang="en-US" sz="8000" dirty="0">
              <a:solidFill>
                <a:schemeClr val="bg1"/>
              </a:solidFill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46639" y="3079241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zh-CN" altLang="en-US" sz="8800" b="1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活动背景</a:t>
            </a:r>
            <a:endParaRPr lang="zh-CN" altLang="en-US" sz="8800" b="1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759460" y="541020"/>
            <a:ext cx="10761345" cy="5890895"/>
          </a:xfrm>
          <a:prstGeom prst="roundRect">
            <a:avLst>
              <a:gd name="adj" fmla="val 254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2047636" y="1758449"/>
            <a:ext cx="6844122" cy="612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385" b="1">
                <a:ln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「优惠模式【三】 现金折扣模式」</a:t>
            </a:r>
            <a:endParaRPr lang="zh-CN" sz="3385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2248175" y="2514904"/>
            <a:ext cx="9009725" cy="793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57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95</a:t>
            </a:r>
            <a:r>
              <a:rPr lang="zh-CN" altLang="en-US" sz="457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折</a:t>
            </a:r>
            <a:r>
              <a:rPr lang="en-US" altLang="zh-CN" sz="457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+20377</a:t>
            </a:r>
            <a:r>
              <a:rPr lang="zh-CN" altLang="en-US" sz="457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元主辅材包</a:t>
            </a:r>
            <a:endParaRPr lang="zh-CN" altLang="en-US" sz="4570" b="1" dirty="0">
              <a:ln>
                <a:noFill/>
              </a:ln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2529359" y="3619211"/>
            <a:ext cx="4424755" cy="732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</a:pPr>
            <a:r>
              <a:rPr lang="zh-CN" altLang="zh-CN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活动期间，正签客户</a:t>
            </a:r>
            <a:r>
              <a:rPr lang="zh-CN" altLang="en-US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可享受</a:t>
            </a:r>
            <a:r>
              <a:rPr lang="zh-CN" altLang="zh-CN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预算金额的</a:t>
            </a:r>
            <a:r>
              <a:rPr lang="en-US" altLang="zh-CN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95</a:t>
            </a:r>
            <a:r>
              <a:rPr lang="zh-CN" altLang="zh-CN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折</a:t>
            </a:r>
            <a:r>
              <a:rPr lang="zh-CN" altLang="en-US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现金优惠</a:t>
            </a:r>
            <a:endParaRPr lang="en-US" altLang="zh-CN" sz="1355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ts val="2500"/>
              </a:lnSpc>
            </a:pPr>
            <a:r>
              <a:rPr lang="zh-CN" altLang="en-US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备注：与签约中心</a:t>
            </a:r>
            <a:r>
              <a:rPr lang="en-US" altLang="zh-CN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卡</a:t>
            </a:r>
            <a:r>
              <a:rPr lang="en-US" altLang="zh-CN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2000</a:t>
            </a:r>
            <a:r>
              <a:rPr lang="zh-CN" altLang="en-US" sz="135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元现金优惠不同享</a:t>
            </a:r>
            <a:endParaRPr lang="zh-CN" altLang="en-US" sz="1355" b="1" dirty="0">
              <a:ln>
                <a:noFill/>
              </a:ln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5"/>
            </p:custDataLst>
          </p:nvPr>
        </p:nvSpPr>
        <p:spPr>
          <a:xfrm>
            <a:off x="2334734" y="3609534"/>
            <a:ext cx="4823144" cy="704842"/>
          </a:xfrm>
          <a:prstGeom prst="roundRect">
            <a:avLst>
              <a:gd name="adj" fmla="val 50000"/>
            </a:avLst>
          </a:prstGeom>
          <a:noFill/>
          <a:ln w="28575"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pic>
        <p:nvPicPr>
          <p:cNvPr id="4" name="图片 3" descr="油工1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505" y="3389630"/>
            <a:ext cx="3612515" cy="36125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19455" y="425450"/>
            <a:ext cx="10786110" cy="5783580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4" name="TextBox 2"/>
          <p:cNvSpPr txBox="1"/>
          <p:nvPr>
            <p:custDataLst>
              <p:tags r:id="rId1"/>
            </p:custDataLst>
          </p:nvPr>
        </p:nvSpPr>
        <p:spPr>
          <a:xfrm>
            <a:off x="5294243" y="1185789"/>
            <a:ext cx="1703772" cy="299720"/>
          </a:xfrm>
          <a:prstGeom prst="rect">
            <a:avLst/>
          </a:prstGeom>
          <a:ln w="12700"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  <a:miter lim="400000"/>
          </a:ln>
        </p:spPr>
        <p:txBody>
          <a:bodyPr wrap="square" lIns="32398" tIns="32398" rIns="32398" bIns="32398">
            <a:spAutoFit/>
          </a:bodyPr>
          <a:lstStyle>
            <a:lvl1pPr defTabSz="1219200">
              <a:def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r"/>
            <a:r>
              <a:rPr lang="en-US" altLang="zh-CN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Q7</a:t>
            </a:r>
            <a:r>
              <a:rPr lang="zh-CN" altLang="en-US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产品</a:t>
            </a:r>
            <a:r>
              <a:rPr lang="en-US" altLang="zh-CN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-</a:t>
            </a:r>
            <a:r>
              <a:rPr lang="zh-CN" altLang="en-US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免费升级</a:t>
            </a:r>
            <a:endParaRPr lang="zh-CN" altLang="en-US" sz="1525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文本框 51"/>
          <p:cNvSpPr txBox="1"/>
          <p:nvPr>
            <p:custDataLst>
              <p:tags r:id="rId2"/>
            </p:custDataLst>
          </p:nvPr>
        </p:nvSpPr>
        <p:spPr>
          <a:xfrm>
            <a:off x="1615652" y="5662246"/>
            <a:ext cx="7103533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hangingPunct="1">
              <a:lnSpc>
                <a:spcPct val="150000"/>
              </a:lnSpc>
              <a:defRPr/>
            </a:pP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备注：以上主材、辅材升级仅限套餐内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指定款</a:t>
            </a: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材料升级，具体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以供应链中心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《2023.10 Q7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活动免升主辅材细则为准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1283481" y="5935318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3795395" y="695325"/>
            <a:ext cx="4923790" cy="40322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Q7</a:t>
            </a:r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辅材升级包—价值</a:t>
            </a:r>
            <a:r>
              <a:rPr 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10147</a:t>
            </a:r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元</a:t>
            </a:r>
            <a:endParaRPr sz="2030" b="1" spc="400" dirty="0">
              <a:ln w="9525"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52362" y="1558750"/>
            <a:ext cx="2930661" cy="1911838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3" name="文本框 52"/>
          <p:cNvSpPr txBox="1"/>
          <p:nvPr>
            <p:custDataLst>
              <p:tags r:id="rId5"/>
            </p:custDataLst>
          </p:nvPr>
        </p:nvSpPr>
        <p:spPr>
          <a:xfrm>
            <a:off x="1686858" y="2661362"/>
            <a:ext cx="1463167" cy="3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升级价值</a:t>
            </a:r>
            <a:r>
              <a:rPr lang="en-US" altLang="zh-CN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</a:t>
            </a:r>
            <a:r>
              <a:rPr lang="en-US" altLang="zh-CN" sz="1525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1549</a:t>
            </a: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元</a:t>
            </a:r>
            <a:endParaRPr kumimoji="0" lang="zh-CN" altLang="en-US" sz="760" b="1" i="0" u="none" strike="noStrike" kern="1200" cap="none" spc="0" normalizeH="0" baseline="0" noProof="0" dirty="0">
              <a:ln>
                <a:noFill/>
              </a:ln>
              <a:solidFill>
                <a:srgbClr val="FB62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77" name="图片 76"/>
          <p:cNvPicPr/>
          <p:nvPr>
            <p:custDataLst>
              <p:tags r:id="rId6"/>
            </p:custDataLst>
          </p:nvPr>
        </p:nvPicPr>
        <p:blipFill rotWithShape="1">
          <a:blip r:embed="rId7"/>
          <a:srcRect l="1871" t="5838" r="38262" b="6217"/>
          <a:stretch>
            <a:fillRect/>
          </a:stretch>
        </p:blipFill>
        <p:spPr>
          <a:xfrm>
            <a:off x="1772285" y="1625600"/>
            <a:ext cx="1124585" cy="1048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" name="文本框 79"/>
          <p:cNvSpPr txBox="1"/>
          <p:nvPr>
            <p:custDataLst>
              <p:tags r:id="rId8"/>
            </p:custDataLst>
          </p:nvPr>
        </p:nvSpPr>
        <p:spPr>
          <a:xfrm>
            <a:off x="3051082" y="2673675"/>
            <a:ext cx="1461205" cy="3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升级价值</a:t>
            </a:r>
            <a:r>
              <a:rPr lang="en-US" altLang="zh-CN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</a:t>
            </a:r>
            <a:r>
              <a:rPr lang="en-US" altLang="zh-CN" sz="1525" b="1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428</a:t>
            </a: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元</a:t>
            </a:r>
            <a:endParaRPr kumimoji="0" lang="zh-CN" altLang="en-US" sz="760" b="1" i="0" u="none" strike="noStrike" kern="1200" cap="none" spc="0" normalizeH="0" baseline="0" noProof="0" dirty="0">
              <a:ln>
                <a:noFill/>
              </a:ln>
              <a:solidFill>
                <a:srgbClr val="FB62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41080" y="1588320"/>
            <a:ext cx="844628" cy="680649"/>
          </a:xfrm>
          <a:prstGeom prst="rect">
            <a:avLst/>
          </a:prstGeom>
        </p:spPr>
      </p:pic>
      <p:pic>
        <p:nvPicPr>
          <p:cNvPr id="4" name="图片 3" descr="IMG_92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4029" r="13633"/>
          <a:stretch>
            <a:fillRect/>
          </a:stretch>
        </p:blipFill>
        <p:spPr>
          <a:xfrm>
            <a:off x="3653448" y="1814666"/>
            <a:ext cx="950543" cy="818822"/>
          </a:xfrm>
          <a:prstGeom prst="rect">
            <a:avLst/>
          </a:prstGeom>
        </p:spPr>
      </p:pic>
      <p:pic>
        <p:nvPicPr>
          <p:cNvPr id="6" name="图片 5" descr="JBS2T-OLCT4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74949" y="2063054"/>
            <a:ext cx="1042479" cy="80645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643760" y="2959834"/>
            <a:ext cx="2939263" cy="503228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81" name="文本框 80"/>
          <p:cNvSpPr txBox="1"/>
          <p:nvPr>
            <p:custDataLst>
              <p:tags r:id="rId15"/>
            </p:custDataLst>
          </p:nvPr>
        </p:nvSpPr>
        <p:spPr>
          <a:xfrm>
            <a:off x="1845436" y="3039581"/>
            <a:ext cx="2666143" cy="4038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015" dirty="0">
                <a:solidFill>
                  <a:schemeClr val="bg1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sym typeface="+mn-ea"/>
              </a:rPr>
              <a:t>诺蒂玛手工盆或欧琳水盆</a:t>
            </a:r>
            <a:endParaRPr lang="en-US" altLang="zh-CN" sz="800" dirty="0">
              <a:solidFill>
                <a:schemeClr val="bg1"/>
              </a:solidFill>
              <a:effectLst/>
              <a:latin typeface="方正兰亭粗黑简体" panose="02000500000000000000" charset="-122"/>
              <a:ea typeface="方正兰亭粗黑简体" panose="02000500000000000000" charset="-122"/>
              <a:sym typeface="+mn-ea"/>
            </a:endParaRPr>
          </a:p>
          <a:p>
            <a:pPr algn="ctr"/>
            <a:r>
              <a:rPr lang="zh-CN" altLang="en-US" sz="10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免费升级一个</a:t>
            </a:r>
            <a:endParaRPr lang="zh-CN" altLang="en-US" sz="101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16"/>
            </p:custDataLst>
          </p:nvPr>
        </p:nvSpPr>
        <p:spPr>
          <a:xfrm>
            <a:off x="4674421" y="1558750"/>
            <a:ext cx="2930661" cy="1911838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5" name="圆角矩形 14"/>
          <p:cNvSpPr/>
          <p:nvPr>
            <p:custDataLst>
              <p:tags r:id="rId17"/>
            </p:custDataLst>
          </p:nvPr>
        </p:nvSpPr>
        <p:spPr>
          <a:xfrm>
            <a:off x="4665819" y="2958220"/>
            <a:ext cx="2939263" cy="504841"/>
          </a:xfrm>
          <a:prstGeom prst="roundRect">
            <a:avLst>
              <a:gd name="adj" fmla="val 14195"/>
            </a:avLst>
          </a:prstGeom>
          <a:solidFill>
            <a:srgbClr val="FB62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4" name="文本框 53"/>
          <p:cNvSpPr txBox="1"/>
          <p:nvPr>
            <p:custDataLst>
              <p:tags r:id="rId18"/>
            </p:custDataLst>
          </p:nvPr>
        </p:nvSpPr>
        <p:spPr>
          <a:xfrm>
            <a:off x="4891483" y="2641189"/>
            <a:ext cx="1463167" cy="3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升级价值</a:t>
            </a:r>
            <a:r>
              <a:rPr lang="en-US" altLang="zh-CN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</a:t>
            </a:r>
            <a:r>
              <a:rPr lang="en-US" altLang="zh-CN" sz="1525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799</a:t>
            </a: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元</a:t>
            </a:r>
            <a:endParaRPr kumimoji="0" lang="zh-CN" altLang="en-US" sz="760" b="1" i="0" u="none" strike="noStrike" kern="1200" cap="none" spc="0" normalizeH="0" baseline="0" noProof="0" dirty="0">
              <a:ln>
                <a:noFill/>
              </a:ln>
              <a:solidFill>
                <a:srgbClr val="FB62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55" name="图片 5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9936" t="13705" r="7810" b="17767"/>
          <a:stretch>
            <a:fillRect/>
          </a:stretch>
        </p:blipFill>
        <p:spPr>
          <a:xfrm>
            <a:off x="4933562" y="1823805"/>
            <a:ext cx="866671" cy="668821"/>
          </a:xfrm>
          <a:prstGeom prst="rect">
            <a:avLst/>
          </a:prstGeom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979805" y="1824343"/>
            <a:ext cx="1414524" cy="668283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3"/>
            </p:custDataLst>
          </p:nvPr>
        </p:nvSpPr>
        <p:spPr>
          <a:xfrm>
            <a:off x="5954929" y="2641189"/>
            <a:ext cx="1463167" cy="3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升级价值</a:t>
            </a:r>
            <a:r>
              <a:rPr lang="en-US" altLang="zh-CN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</a:t>
            </a:r>
            <a:r>
              <a:rPr lang="en-US" altLang="zh-CN" sz="1525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599</a:t>
            </a: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元</a:t>
            </a:r>
            <a:endParaRPr kumimoji="0" lang="zh-CN" altLang="en-US" sz="760" b="1" i="0" u="none" strike="noStrike" kern="1200" cap="none" spc="0" normalizeH="0" baseline="0" noProof="0" dirty="0">
              <a:ln>
                <a:noFill/>
              </a:ln>
              <a:solidFill>
                <a:srgbClr val="FB62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24"/>
            </p:custDataLst>
          </p:nvPr>
        </p:nvSpPr>
        <p:spPr>
          <a:xfrm>
            <a:off x="4690110" y="2924175"/>
            <a:ext cx="2953385" cy="62357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1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奥普</a:t>
            </a:r>
            <a:r>
              <a:rPr lang="en-US" altLang="zh-CN" sz="101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300*600</a:t>
            </a:r>
            <a:r>
              <a:rPr lang="zh-CN" altLang="en-US" sz="101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风暖浴霸免费升级</a:t>
            </a:r>
            <a:endParaRPr lang="zh-CN" altLang="en-US" sz="1015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1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奥普、名族</a:t>
            </a:r>
            <a:r>
              <a:rPr lang="en-US" altLang="zh-CN" sz="101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300*600</a:t>
            </a:r>
            <a:r>
              <a:rPr lang="zh-CN" altLang="en-US" sz="101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集成照明灯免费升级</a:t>
            </a:r>
            <a:endParaRPr lang="en-US" altLang="zh-CN" sz="1015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zh-CN" sz="84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Q7全屋选名族扣板、照明和电器，均享受照明灯选一送一</a:t>
            </a:r>
            <a:endParaRPr lang="zh-CN" altLang="zh-CN" sz="84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>
            <p:custDataLst>
              <p:tags r:id="rId25"/>
            </p:custDataLst>
          </p:nvPr>
        </p:nvSpPr>
        <p:spPr>
          <a:xfrm>
            <a:off x="7701857" y="1558750"/>
            <a:ext cx="2930661" cy="3889806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pic>
        <p:nvPicPr>
          <p:cNvPr id="68" name="图片 6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760997" y="2578648"/>
            <a:ext cx="1479040" cy="199463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>
            <p:custDataLst>
              <p:tags r:id="rId28"/>
            </p:custDataLst>
          </p:nvPr>
        </p:nvPicPr>
        <p:blipFill rotWithShape="1">
          <a:blip r:embed="rId29"/>
          <a:srcRect r="51577" b="11915"/>
          <a:stretch>
            <a:fillRect/>
          </a:stretch>
        </p:blipFill>
        <p:spPr>
          <a:xfrm>
            <a:off x="7761252" y="1954524"/>
            <a:ext cx="979070" cy="324407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9932160" y="2571253"/>
            <a:ext cx="631938" cy="203757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rcRect r="743"/>
          <a:stretch>
            <a:fillRect/>
          </a:stretch>
        </p:blipFill>
        <p:spPr>
          <a:xfrm>
            <a:off x="9285198" y="2578648"/>
            <a:ext cx="646778" cy="2019903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8899559" y="1959289"/>
            <a:ext cx="1630160" cy="312355"/>
          </a:xfrm>
          <a:prstGeom prst="rect">
            <a:avLst/>
          </a:prstGeom>
        </p:spPr>
      </p:pic>
      <p:sp>
        <p:nvSpPr>
          <p:cNvPr id="18" name="圆角矩形 17"/>
          <p:cNvSpPr/>
          <p:nvPr>
            <p:custDataLst>
              <p:tags r:id="rId36"/>
            </p:custDataLst>
          </p:nvPr>
        </p:nvSpPr>
        <p:spPr>
          <a:xfrm>
            <a:off x="1643760" y="3546395"/>
            <a:ext cx="2930661" cy="1911838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9" name="圆角矩形 18"/>
          <p:cNvSpPr/>
          <p:nvPr>
            <p:custDataLst>
              <p:tags r:id="rId37"/>
            </p:custDataLst>
          </p:nvPr>
        </p:nvSpPr>
        <p:spPr>
          <a:xfrm>
            <a:off x="1635158" y="5017908"/>
            <a:ext cx="2939263" cy="432798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9" name="文本框 58"/>
          <p:cNvSpPr txBox="1"/>
          <p:nvPr>
            <p:custDataLst>
              <p:tags r:id="rId38"/>
            </p:custDataLst>
          </p:nvPr>
        </p:nvSpPr>
        <p:spPr>
          <a:xfrm>
            <a:off x="2447905" y="4707592"/>
            <a:ext cx="1461205" cy="3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升级价值：</a:t>
            </a:r>
            <a:r>
              <a:rPr lang="en-US" altLang="zh-CN" sz="1525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2000</a:t>
            </a: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元</a:t>
            </a:r>
            <a:endParaRPr kumimoji="0" lang="zh-CN" altLang="en-US" sz="760" b="1" i="0" u="none" strike="noStrike" kern="1200" cap="none" spc="0" normalizeH="0" baseline="0" noProof="0" dirty="0">
              <a:ln>
                <a:noFill/>
              </a:ln>
              <a:solidFill>
                <a:srgbClr val="FB62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60" name="图片 59"/>
          <p:cNvPicPr/>
          <p:nvPr>
            <p:custDataLst>
              <p:tags r:id="rId39"/>
            </p:custDataLst>
          </p:nvPr>
        </p:nvPicPr>
        <p:blipFill>
          <a:blip r:embed="rId40"/>
          <a:srcRect b="59687"/>
          <a:stretch>
            <a:fillRect/>
          </a:stretch>
        </p:blipFill>
        <p:spPr>
          <a:xfrm>
            <a:off x="2379786" y="3624353"/>
            <a:ext cx="1537643" cy="1055382"/>
          </a:xfrm>
          <a:prstGeom prst="rect">
            <a:avLst/>
          </a:prstGeom>
        </p:spPr>
      </p:pic>
      <p:sp>
        <p:nvSpPr>
          <p:cNvPr id="75" name="文本框 74"/>
          <p:cNvSpPr txBox="1"/>
          <p:nvPr>
            <p:custDataLst>
              <p:tags r:id="rId41"/>
            </p:custDataLst>
          </p:nvPr>
        </p:nvSpPr>
        <p:spPr>
          <a:xfrm>
            <a:off x="1993317" y="5023246"/>
            <a:ext cx="2175691" cy="46672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0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舒尔茨油漆</a:t>
            </a:r>
            <a:endParaRPr lang="en-US" altLang="zh-CN" sz="101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0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免费升级，</a:t>
            </a:r>
            <a:r>
              <a:rPr lang="zh-CN" altLang="en-US" sz="101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100%原装进口</a:t>
            </a:r>
            <a:endParaRPr lang="zh-CN" altLang="en-US" sz="1015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42"/>
            </p:custDataLst>
          </p:nvPr>
        </p:nvSpPr>
        <p:spPr>
          <a:xfrm>
            <a:off x="4674421" y="3543707"/>
            <a:ext cx="2930661" cy="1911838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21" name="圆角矩形 20"/>
          <p:cNvSpPr/>
          <p:nvPr>
            <p:custDataLst>
              <p:tags r:id="rId43"/>
            </p:custDataLst>
          </p:nvPr>
        </p:nvSpPr>
        <p:spPr>
          <a:xfrm>
            <a:off x="4665819" y="5015220"/>
            <a:ext cx="2939263" cy="432798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8" name="文本框 57"/>
          <p:cNvSpPr txBox="1"/>
          <p:nvPr>
            <p:custDataLst>
              <p:tags r:id="rId44"/>
            </p:custDataLst>
          </p:nvPr>
        </p:nvSpPr>
        <p:spPr>
          <a:xfrm>
            <a:off x="5392559" y="4679890"/>
            <a:ext cx="1461205" cy="3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升级价值：</a:t>
            </a:r>
            <a:r>
              <a:rPr lang="en-US" altLang="zh-CN" sz="1525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4200</a:t>
            </a: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元</a:t>
            </a:r>
            <a:endParaRPr kumimoji="0" lang="zh-CN" altLang="en-US" sz="760" b="1" i="0" u="none" strike="noStrike" kern="1200" cap="none" spc="0" normalizeH="0" baseline="0" noProof="0" dirty="0">
              <a:ln>
                <a:noFill/>
              </a:ln>
              <a:solidFill>
                <a:srgbClr val="FB62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5022810" y="3628654"/>
            <a:ext cx="2246248" cy="1079038"/>
          </a:xfrm>
          <a:prstGeom prst="rect">
            <a:avLst/>
          </a:prstGeom>
        </p:spPr>
      </p:pic>
      <p:sp>
        <p:nvSpPr>
          <p:cNvPr id="76" name="文本框 75"/>
          <p:cNvSpPr txBox="1"/>
          <p:nvPr>
            <p:custDataLst>
              <p:tags r:id="rId47"/>
            </p:custDataLst>
          </p:nvPr>
        </p:nvSpPr>
        <p:spPr>
          <a:xfrm>
            <a:off x="5035316" y="5011030"/>
            <a:ext cx="2175691" cy="46672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0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德国</a:t>
            </a:r>
            <a:r>
              <a:rPr lang="zh-CN" altLang="en-US" sz="101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微法PPR管</a:t>
            </a:r>
            <a:endParaRPr lang="en-US" altLang="zh-CN" sz="1015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0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免费升级</a:t>
            </a:r>
            <a:endParaRPr lang="zh-CN" altLang="en-US" sz="1015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48"/>
            </p:custDataLst>
          </p:nvPr>
        </p:nvSpPr>
        <p:spPr>
          <a:xfrm>
            <a:off x="7704545" y="5014145"/>
            <a:ext cx="2939263" cy="433336"/>
          </a:xfrm>
          <a:prstGeom prst="roundRect">
            <a:avLst>
              <a:gd name="adj" fmla="val 15756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7" name="文本框 56"/>
          <p:cNvSpPr txBox="1"/>
          <p:nvPr>
            <p:custDataLst>
              <p:tags r:id="rId49"/>
            </p:custDataLst>
          </p:nvPr>
        </p:nvSpPr>
        <p:spPr>
          <a:xfrm>
            <a:off x="8552953" y="4677009"/>
            <a:ext cx="1463167" cy="3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升级价值：</a:t>
            </a:r>
            <a:r>
              <a:rPr lang="en-US" altLang="zh-CN" sz="1525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1000</a:t>
            </a:r>
            <a:r>
              <a:rPr lang="zh-CN" altLang="en-US" sz="760" b="1" kern="1200" dirty="0">
                <a:solidFill>
                  <a:srgbClr val="FB62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元</a:t>
            </a:r>
            <a:endParaRPr kumimoji="0" lang="zh-CN" altLang="en-US" sz="760" b="1" i="0" u="none" strike="noStrike" kern="1200" cap="none" spc="0" normalizeH="0" baseline="0" noProof="0" dirty="0">
              <a:ln>
                <a:noFill/>
              </a:ln>
              <a:solidFill>
                <a:srgbClr val="FB62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50"/>
            </p:custDataLst>
          </p:nvPr>
        </p:nvSpPr>
        <p:spPr>
          <a:xfrm>
            <a:off x="8079055" y="5023175"/>
            <a:ext cx="2356114" cy="46672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公牛/西门子全屋开关面板</a:t>
            </a:r>
            <a:endParaRPr lang="zh-CN" altLang="en-US" sz="101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0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免费升级，全场通选</a:t>
            </a:r>
            <a:endParaRPr lang="zh-CN" altLang="en-US" sz="1015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 descr="2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0434955" y="516255"/>
            <a:ext cx="969010" cy="969010"/>
          </a:xfrm>
          <a:prstGeom prst="rect">
            <a:avLst/>
          </a:prstGeom>
        </p:spPr>
      </p:pic>
    </p:spTree>
    <p:custDataLst>
      <p:tags r:id="rId5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93420" y="542925"/>
            <a:ext cx="10831830" cy="5718175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432" name="文本框 431" descr="7b0a20202020227461726765744d6f64756c65223a202270726f636573734f6e6c696e65466f6e7473220a7d0a"/>
          <p:cNvSpPr txBox="1"/>
          <p:nvPr/>
        </p:nvSpPr>
        <p:spPr>
          <a:xfrm>
            <a:off x="1461501" y="5649467"/>
            <a:ext cx="2334959" cy="222250"/>
          </a:xfrm>
          <a:prstGeom prst="rect">
            <a:avLst/>
          </a:prstGeom>
          <a:noFill/>
        </p:spPr>
        <p:txBody>
          <a:bodyPr wrap="square" lIns="0" tIns="38709" rIns="0" bIns="38709">
            <a:spAutoFit/>
          </a:bodyPr>
          <a:lstStyle/>
          <a:p>
            <a:pPr marL="0" marR="0" lvl="0" indent="0" algn="dist" defTabSz="914400" rtl="0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5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汉仪中简黑简" panose="00020600040101010101" charset="-122"/>
              </a:rPr>
              <a:t>Marketing summary</a:t>
            </a:r>
            <a:endParaRPr kumimoji="0" lang="en-US" altLang="zh-CN" sz="1355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汉仪中简黑简" panose="0002060004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3847108" y="683174"/>
            <a:ext cx="4548949" cy="40322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Q7主材升级包—价值</a:t>
            </a:r>
            <a:r>
              <a:rPr 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10230</a:t>
            </a:r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元</a:t>
            </a:r>
            <a:endParaRPr sz="2030" b="1" spc="400" dirty="0">
              <a:ln w="9525"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sp>
        <p:nvSpPr>
          <p:cNvPr id="6" name="TextBox 2"/>
          <p:cNvSpPr txBox="1"/>
          <p:nvPr>
            <p:custDataLst>
              <p:tags r:id="rId2"/>
            </p:custDataLst>
          </p:nvPr>
        </p:nvSpPr>
        <p:spPr>
          <a:xfrm>
            <a:off x="4993888" y="1140704"/>
            <a:ext cx="1703772" cy="29972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CFBE9"/>
                </a:solidFill>
              </a14:hiddenFill>
            </a:ext>
          </a:extLst>
        </p:spPr>
        <p:txBody>
          <a:bodyPr wrap="square" lIns="32398" tIns="32398" rIns="32398" bIns="32398">
            <a:spAutoFit/>
          </a:bodyPr>
          <a:lstStyle>
            <a:lvl1pPr defTabSz="1219200">
              <a:def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r"/>
            <a:r>
              <a:rPr lang="en-US" altLang="zh-CN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Q7</a:t>
            </a:r>
            <a:r>
              <a:rPr lang="zh-CN" altLang="en-US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产品</a:t>
            </a:r>
            <a:r>
              <a:rPr lang="en-US" altLang="zh-CN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-</a:t>
            </a:r>
            <a:r>
              <a:rPr lang="zh-CN" altLang="en-US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免费升级</a:t>
            </a:r>
            <a:endParaRPr lang="zh-CN" altLang="en-US" sz="1525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4993888" y="1140704"/>
            <a:ext cx="1893558" cy="298926"/>
          </a:xfrm>
          <a:prstGeom prst="roundRect">
            <a:avLst>
              <a:gd name="adj" fmla="val 50000"/>
            </a:avLst>
          </a:prstGeom>
          <a:noFill/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1216536" y="1595120"/>
            <a:ext cx="1903095" cy="3827145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3" name="圆角矩形 12"/>
          <p:cNvSpPr/>
          <p:nvPr>
            <p:custDataLst>
              <p:tags r:id="rId5"/>
            </p:custDataLst>
          </p:nvPr>
        </p:nvSpPr>
        <p:spPr>
          <a:xfrm>
            <a:off x="1193800" y="5095875"/>
            <a:ext cx="1909445" cy="321310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1414780" y="1708785"/>
            <a:ext cx="1522730" cy="55308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noAutofit/>
            <a:scene3d>
              <a:camera prst="orthographicFront"/>
              <a:lightRig rig="threePt" dir="t"/>
            </a:scene3d>
          </a:bodyPr>
          <a:lstStyle/>
          <a:p>
            <a:pPr algn="l" defTabSz="1218565"/>
            <a:r>
              <a:rPr lang="zh-CN" altLang="en-US"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1500*750</a:t>
            </a:r>
            <a:r>
              <a:rPr lang="en-US" altLang="zh-CN"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mm</a:t>
            </a:r>
            <a:r>
              <a:rPr lang="zh-CN" altLang="en-US"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大地砖免费升级</a:t>
            </a:r>
            <a:endParaRPr lang="zh-CN" altLang="en-US" sz="1525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1333860" y="4082596"/>
            <a:ext cx="1847338" cy="935133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defTabSz="1218565">
              <a:defRPr/>
            </a:pPr>
            <a:r>
              <a:rPr lang="en-US" sz="1185" dirty="0">
                <a:solidFill>
                  <a:srgbClr val="C0000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</a:rPr>
              <a:t>6</a:t>
            </a:r>
            <a:r>
              <a:rPr sz="1185" dirty="0">
                <a:solidFill>
                  <a:schemeClr val="tx1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</a:rPr>
              <a:t>大品牌</a:t>
            </a:r>
            <a:r>
              <a:rPr lang="en-US" sz="1185" b="1" dirty="0">
                <a:solidFill>
                  <a:srgbClr val="C0000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</a:rPr>
              <a:t>60</a:t>
            </a:r>
            <a:r>
              <a:rPr sz="1185" dirty="0">
                <a:solidFill>
                  <a:schemeClr val="tx1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</a:rPr>
              <a:t>种型号通选</a:t>
            </a:r>
            <a:endParaRPr lang="zh-CN" altLang="en-US" sz="1185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1218565">
              <a:defRPr/>
            </a:pPr>
            <a:endParaRPr lang="zh-CN" altLang="en-US" sz="101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0" b="1" dirty="0">
                <a:solidFill>
                  <a:schemeClr val="tx1"/>
                </a:solidFill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「主材免费升级」</a:t>
            </a:r>
            <a:r>
              <a:rPr lang="zh-CN" altLang="en-US" sz="930" dirty="0">
                <a:solidFill>
                  <a:schemeClr val="tx1"/>
                </a:solidFill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施工须客户补差价</a:t>
            </a:r>
            <a:r>
              <a:rPr lang="en-US" altLang="zh-CN" sz="930" dirty="0">
                <a:solidFill>
                  <a:schemeClr val="tx1"/>
                </a:solidFill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 | </a:t>
            </a:r>
            <a:r>
              <a:rPr lang="zh-CN" altLang="en-US" sz="930" dirty="0">
                <a:solidFill>
                  <a:schemeClr val="tx1"/>
                </a:solidFill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正铺法铺贴</a:t>
            </a:r>
            <a:r>
              <a:rPr lang="en-US" altLang="zh-CN" sz="930" dirty="0">
                <a:solidFill>
                  <a:schemeClr val="tx1"/>
                </a:solidFill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 | </a:t>
            </a:r>
            <a:r>
              <a:rPr lang="zh-CN" altLang="en-US" sz="930" dirty="0">
                <a:solidFill>
                  <a:schemeClr val="tx1"/>
                </a:solidFill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仅客餐厅或厨房阳台通铺空间免费升级</a:t>
            </a:r>
            <a:endParaRPr lang="zh-CN" altLang="en-US" sz="930" dirty="0">
              <a:solidFill>
                <a:schemeClr val="tx1"/>
              </a:solidFill>
              <a:effectLst/>
              <a:latin typeface="方正兰亭黑简体" panose="02000500000000000000" charset="-122"/>
              <a:ea typeface="方正兰亭黑简体" panose="02000500000000000000" charset="-122"/>
              <a:cs typeface="方正兰亭黑简体" panose="020005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1501140" y="5062855"/>
            <a:ext cx="1355725" cy="352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defTabSz="1218565">
              <a:defRPr/>
            </a:pPr>
            <a:r>
              <a:rPr lang="zh-CN" altLang="en-US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升级价值：</a:t>
            </a:r>
            <a:r>
              <a:rPr lang="en-US" altLang="zh-CN" sz="169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640</a:t>
            </a:r>
            <a:r>
              <a:rPr lang="zh-CN" altLang="en-US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endParaRPr lang="zh-CN" altLang="en-US" sz="93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98905" y="2670175"/>
            <a:ext cx="549275" cy="121983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 descr="CT10G150705伊斯坦-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5400000">
            <a:off x="1611630" y="3020695"/>
            <a:ext cx="1209675" cy="50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 descr="165778202409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485390" y="2670175"/>
            <a:ext cx="512445" cy="1214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圆角矩形 16"/>
          <p:cNvSpPr/>
          <p:nvPr>
            <p:custDataLst>
              <p:tags r:id="rId15"/>
            </p:custDataLst>
          </p:nvPr>
        </p:nvSpPr>
        <p:spPr>
          <a:xfrm>
            <a:off x="1237565" y="4077834"/>
            <a:ext cx="1804720" cy="261121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39" name="文本框 38"/>
          <p:cNvSpPr txBox="1"/>
          <p:nvPr/>
        </p:nvSpPr>
        <p:spPr>
          <a:xfrm>
            <a:off x="1396365" y="2221230"/>
            <a:ext cx="1576070" cy="520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东鹏</a:t>
            </a:r>
            <a:r>
              <a:rPr lang="en-US" altLang="zh-CN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 | </a:t>
            </a:r>
            <a:r>
              <a:rPr lang="zh-CN" altLang="en-US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顺辉</a:t>
            </a:r>
            <a:r>
              <a:rPr lang="en-US" altLang="zh-CN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 | </a:t>
            </a:r>
            <a:r>
              <a:rPr lang="zh-CN" altLang="en-US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冠珠</a:t>
            </a:r>
            <a:r>
              <a:rPr lang="en-US" altLang="zh-CN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 | </a:t>
            </a:r>
            <a:r>
              <a:rPr lang="zh-CN" altLang="en-US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金意陶 </a:t>
            </a:r>
            <a:r>
              <a:rPr lang="en-US" altLang="zh-CN" sz="930" dirty="0"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| </a:t>
            </a:r>
            <a:r>
              <a:rPr lang="zh-CN" altLang="en-US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新中源</a:t>
            </a:r>
            <a:r>
              <a:rPr lang="en-US" altLang="zh-CN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 |</a:t>
            </a:r>
            <a:r>
              <a:rPr lang="zh-CN" altLang="en-US" sz="930" dirty="0"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rPr>
              <a:t>罗马利奥</a:t>
            </a:r>
            <a:endParaRPr lang="zh-CN" altLang="en-US" sz="930" dirty="0">
              <a:solidFill>
                <a:schemeClr val="tx1"/>
              </a:solidFill>
              <a:effectLst/>
              <a:latin typeface="方正兰亭黑简体" panose="02000500000000000000" charset="-122"/>
              <a:ea typeface="方正兰亭黑简体" panose="02000500000000000000" charset="-122"/>
              <a:cs typeface="方正兰亭黑简体" panose="02000500000000000000" charset="-122"/>
            </a:endParaRPr>
          </a:p>
          <a:p>
            <a:pPr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93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兰亭黑简体" panose="02000500000000000000" charset="-122"/>
              <a:ea typeface="方正兰亭黑简体" panose="02000500000000000000" charset="-122"/>
              <a:cs typeface="方正兰亭黑简体" panose="02000500000000000000" charset="-122"/>
              <a:sym typeface="+mn-ea"/>
            </a:endParaRPr>
          </a:p>
          <a:p>
            <a:endParaRPr lang="zh-CN" altLang="en-US" sz="930" dirty="0">
              <a:latin typeface="方正兰亭黑简体" panose="02000500000000000000" charset="-122"/>
              <a:ea typeface="方正兰亭黑简体" panose="02000500000000000000" charset="-122"/>
              <a:cs typeface="方正兰亭黑简体" panose="020005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31403" y="1966114"/>
            <a:ext cx="765595" cy="561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25" b="1" dirty="0">
                <a:solidFill>
                  <a:srgbClr val="FB62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lt"/>
              </a:rPr>
              <a:t>「永吉」</a:t>
            </a:r>
            <a:endParaRPr lang="zh-CN" altLang="en-US" sz="1525" b="1" dirty="0">
              <a:solidFill>
                <a:srgbClr val="FB62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93768" y="1586004"/>
            <a:ext cx="1918290" cy="3827440"/>
            <a:chOff x="4176" y="2387"/>
            <a:chExt cx="3568" cy="7119"/>
          </a:xfrm>
        </p:grpSpPr>
        <p:sp>
          <p:nvSpPr>
            <p:cNvPr id="40" name="圆角矩形 39"/>
            <p:cNvSpPr/>
            <p:nvPr>
              <p:custDataLst>
                <p:tags r:id="rId16"/>
              </p:custDataLst>
            </p:nvPr>
          </p:nvSpPr>
          <p:spPr>
            <a:xfrm>
              <a:off x="4176" y="2387"/>
              <a:ext cx="3540" cy="7118"/>
            </a:xfrm>
            <a:prstGeom prst="roundRect">
              <a:avLst>
                <a:gd name="adj" fmla="val 4194"/>
              </a:avLst>
            </a:prstGeom>
            <a:solidFill>
              <a:schemeClr val="bg1">
                <a:lumMod val="95000"/>
              </a:schemeClr>
            </a:solidFill>
            <a:ln w="2540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1" name="圆角矩形 40"/>
            <p:cNvSpPr/>
            <p:nvPr>
              <p:custDataLst>
                <p:tags r:id="rId17"/>
              </p:custDataLst>
            </p:nvPr>
          </p:nvSpPr>
          <p:spPr>
            <a:xfrm>
              <a:off x="4178" y="8908"/>
              <a:ext cx="3551" cy="598"/>
            </a:xfrm>
            <a:prstGeom prst="roundRect">
              <a:avLst>
                <a:gd name="adj" fmla="val 14195"/>
              </a:avLst>
            </a:prstGeom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1"/>
            </a:gradFill>
            <a:ln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4290" y="2605"/>
              <a:ext cx="3454" cy="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1596" tIns="51596" rIns="51596" bIns="51596" numCol="1" spcCol="38100" rtlCol="0" anchor="t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/>
              <a:r>
                <a:rPr lang="zh-CN" altLang="zh-CN" sz="1355" b="1" dirty="0">
                  <a:gradFill>
                    <a:gsLst>
                      <a:gs pos="50000">
                        <a:schemeClr val="accent2"/>
                      </a:gs>
                      <a:gs pos="0">
                        <a:schemeClr val="accent2">
                          <a:lumMod val="25000"/>
                          <a:lumOff val="75000"/>
                        </a:schemeClr>
                      </a:gs>
                      <a:gs pos="100000">
                        <a:schemeClr val="accent2">
                          <a:lumMod val="85000"/>
                        </a:schemeClr>
                      </a:gs>
                    </a:gsLst>
                    <a:lin ang="5400000" scaled="1"/>
                  </a:gradFill>
                  <a:latin typeface="微软雅黑" panose="020B0503020204020204" charset="-122"/>
                  <a:ea typeface="微软雅黑" panose="020B0503020204020204" charset="-122"/>
                </a:rPr>
                <a:t>永吉新三层实木/多层实木复合地板免费升级</a:t>
              </a:r>
              <a:endParaRPr lang="zh-CN" altLang="zh-CN" sz="135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4924" y="6932"/>
              <a:ext cx="2206" cy="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1596" tIns="51596" rIns="51596" bIns="51596" numCol="1" spcCol="38100" rtlCol="0" anchor="t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1695" b="1" dirty="0">
                  <a:gradFill>
                    <a:gsLst>
                      <a:gs pos="50000">
                        <a:schemeClr val="accent2"/>
                      </a:gs>
                      <a:gs pos="0">
                        <a:schemeClr val="accent2">
                          <a:lumMod val="25000"/>
                          <a:lumOff val="75000"/>
                        </a:schemeClr>
                      </a:gs>
                      <a:gs pos="100000">
                        <a:schemeClr val="accent2">
                          <a:lumMod val="85000"/>
                        </a:schemeClr>
                      </a:gs>
                    </a:gsLst>
                    <a:lin ang="5400000" scaled="1"/>
                  </a:gradFill>
                  <a:effectLst/>
                  <a:latin typeface="方正兰亭粗黑简体" panose="02000500000000000000" charset="-122"/>
                  <a:ea typeface="方正兰亭粗黑简体" panose="02000500000000000000" charset="-122"/>
                  <a:cs typeface="方正兰亭粗黑简体" panose="02000500000000000000" charset="-122"/>
                  <a:sym typeface="+mn-lt"/>
                </a:rPr>
                <a:t>10</a:t>
              </a:r>
              <a:r>
                <a:rPr sz="1185" dirty="0">
                  <a:solidFill>
                    <a:schemeClr val="tx1"/>
                  </a:solidFill>
                  <a:effectLst/>
                  <a:latin typeface="方正兰亭粗黑简体" panose="02000500000000000000" charset="-122"/>
                  <a:ea typeface="方正兰亭粗黑简体" panose="02000500000000000000" charset="-122"/>
                  <a:cs typeface="方正兰亭粗黑简体" panose="02000500000000000000" charset="-122"/>
                  <a:sym typeface="+mn-lt"/>
                </a:rPr>
                <a:t>款型号通选</a:t>
              </a:r>
              <a:endParaRPr sz="1185" dirty="0">
                <a:solidFill>
                  <a:schemeClr val="tx1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0"/>
              </p:custDataLst>
            </p:nvPr>
          </p:nvSpPr>
          <p:spPr>
            <a:xfrm>
              <a:off x="4594" y="8850"/>
              <a:ext cx="2786" cy="6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defTabSz="1218565">
                <a:defRPr/>
              </a:pPr>
              <a:r>
                <a:rPr lang="zh-CN" altLang="en-US" sz="930" b="1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升级价值：</a:t>
              </a:r>
              <a:r>
                <a:rPr lang="en-US" altLang="zh-CN" sz="1695" b="1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2730</a:t>
              </a:r>
              <a:r>
                <a:rPr lang="zh-CN" altLang="en-US" sz="930" b="1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元</a:t>
              </a:r>
              <a:endParaRPr lang="zh-CN" altLang="en-US" sz="930" b="1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617" y="4419"/>
              <a:ext cx="2684" cy="2273"/>
              <a:chOff x="3440" y="3537"/>
              <a:chExt cx="1862" cy="1686"/>
            </a:xfrm>
          </p:grpSpPr>
          <p:pic>
            <p:nvPicPr>
              <p:cNvPr id="8" name="图片 7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2"/>
              <a:srcRect/>
              <a:stretch>
                <a:fillRect/>
              </a:stretch>
            </p:blipFill>
            <p:spPr>
              <a:xfrm>
                <a:off x="3440" y="3537"/>
                <a:ext cx="918" cy="168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40" h="8880">
                    <a:moveTo>
                      <a:pt x="0" y="0"/>
                    </a:moveTo>
                    <a:lnTo>
                      <a:pt x="6240" y="0"/>
                    </a:lnTo>
                    <a:lnTo>
                      <a:pt x="6240" y="8880"/>
                    </a:lnTo>
                    <a:lnTo>
                      <a:pt x="0" y="888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24"/>
              <a:srcRect/>
              <a:stretch>
                <a:fillRect/>
              </a:stretch>
            </p:blipFill>
            <p:spPr>
              <a:xfrm>
                <a:off x="4414" y="3537"/>
                <a:ext cx="889" cy="1680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720" h="6000">
                    <a:moveTo>
                      <a:pt x="0" y="0"/>
                    </a:moveTo>
                    <a:lnTo>
                      <a:pt x="6720" y="0"/>
                    </a:lnTo>
                    <a:lnTo>
                      <a:pt x="6720" y="6000"/>
                    </a:lnTo>
                    <a:lnTo>
                      <a:pt x="0" y="6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sp>
          <p:nvSpPr>
            <p:cNvPr id="48" name="圆角矩形 47"/>
            <p:cNvSpPr/>
            <p:nvPr>
              <p:custDataLst>
                <p:tags r:id="rId25"/>
              </p:custDataLst>
            </p:nvPr>
          </p:nvSpPr>
          <p:spPr>
            <a:xfrm>
              <a:off x="4595" y="7022"/>
              <a:ext cx="2811" cy="467"/>
            </a:xfrm>
            <a:prstGeom prst="roundRect">
              <a:avLst>
                <a:gd name="adj" fmla="val 50000"/>
              </a:avLst>
            </a:prstGeom>
            <a:noFill/>
            <a:ln w="1905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51" name="圆角矩形 50"/>
          <p:cNvSpPr/>
          <p:nvPr>
            <p:custDataLst>
              <p:tags r:id="rId26"/>
            </p:custDataLst>
          </p:nvPr>
        </p:nvSpPr>
        <p:spPr>
          <a:xfrm>
            <a:off x="5171440" y="1586230"/>
            <a:ext cx="1903095" cy="3827145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2" name="圆角矩形 51"/>
          <p:cNvSpPr/>
          <p:nvPr>
            <p:custDataLst>
              <p:tags r:id="rId27"/>
            </p:custDataLst>
          </p:nvPr>
        </p:nvSpPr>
        <p:spPr>
          <a:xfrm>
            <a:off x="5172710" y="5092065"/>
            <a:ext cx="1909445" cy="321310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42" name="文本框 41"/>
          <p:cNvSpPr txBox="1"/>
          <p:nvPr>
            <p:custDataLst>
              <p:tags r:id="rId28"/>
            </p:custDataLst>
          </p:nvPr>
        </p:nvSpPr>
        <p:spPr>
          <a:xfrm>
            <a:off x="5416550" y="1674495"/>
            <a:ext cx="1755140" cy="57340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zh-CN" altLang="zh-CN"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进口卢森木地板</a:t>
            </a:r>
            <a:endParaRPr lang="en-US" altLang="zh-CN" sz="1525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r>
              <a:rPr lang="zh-CN" altLang="en-US"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免费升级</a:t>
            </a:r>
            <a:endParaRPr lang="zh-CN" altLang="en-US" sz="1525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703320" y="4451350"/>
            <a:ext cx="3347085" cy="991235"/>
            <a:chOff x="4916" y="7326"/>
            <a:chExt cx="6225" cy="1844"/>
          </a:xfrm>
        </p:grpSpPr>
        <p:sp>
          <p:nvSpPr>
            <p:cNvPr id="25" name="文本框 24"/>
            <p:cNvSpPr txBox="1"/>
            <p:nvPr>
              <p:custDataLst>
                <p:tags r:id="rId29"/>
              </p:custDataLst>
            </p:nvPr>
          </p:nvSpPr>
          <p:spPr>
            <a:xfrm>
              <a:off x="7908" y="8514"/>
              <a:ext cx="2876" cy="6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defTabSz="1218565">
                <a:defRPr/>
              </a:pPr>
              <a:r>
                <a:rPr lang="zh-CN" altLang="en-US" sz="93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市场价值：</a:t>
              </a:r>
              <a:r>
                <a:rPr lang="en-US" altLang="zh-CN" sz="1695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3650</a:t>
              </a:r>
              <a:r>
                <a:rPr lang="zh-CN" altLang="en-US" sz="93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元</a:t>
              </a:r>
              <a:endParaRPr lang="zh-CN" altLang="en-US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30"/>
              </p:custDataLst>
            </p:nvPr>
          </p:nvSpPr>
          <p:spPr>
            <a:xfrm>
              <a:off x="7874" y="7326"/>
              <a:ext cx="3267" cy="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1596" tIns="51596" rIns="51596" bIns="51596" numCol="1" spcCol="38100" rtlCol="0" anchor="t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 hangingPunct="0"/>
              <a:r>
                <a:rPr lang="zh-CN" altLang="en-US" sz="93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欧洲原装进口</a:t>
              </a:r>
              <a:endParaRPr lang="en-US" altLang="zh-CN" sz="9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 hangingPunct="0"/>
              <a:r>
                <a:rPr lang="en-US" altLang="zh-CN" sz="93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Arial" panose="020B0604020202020204"/>
                </a:rPr>
                <a:t>50-120</a:t>
              </a:r>
              <a:r>
                <a:rPr lang="zh-CN" altLang="en-US" sz="93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Arial" panose="020B0604020202020204"/>
                </a:rPr>
                <a:t>年成年松木</a:t>
              </a:r>
              <a:endParaRPr lang="en-US" altLang="zh-CN" sz="9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endParaRPr>
            </a:p>
            <a:p>
              <a:pPr algn="ctr" hangingPunct="0"/>
              <a:r>
                <a:rPr lang="zh-CN" altLang="en-US" sz="93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Arial" panose="020B0604020202020204"/>
                </a:rPr>
                <a:t>适用地暖</a:t>
              </a:r>
              <a:r>
                <a:rPr lang="en-US" altLang="zh-CN" sz="93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lang="zh-CN" altLang="en-US" sz="93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Arial" panose="020B0604020202020204"/>
                </a:rPr>
                <a:t>欧标</a:t>
              </a:r>
              <a:r>
                <a:rPr lang="en-US" altLang="zh-CN" sz="93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Arial" panose="020B0604020202020204"/>
                </a:rPr>
                <a:t>E1</a:t>
              </a:r>
              <a:endParaRPr lang="en-US" altLang="zh-CN" sz="93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31"/>
              </p:custDataLst>
            </p:nvPr>
          </p:nvSpPr>
          <p:spPr>
            <a:xfrm>
              <a:off x="4916" y="7385"/>
              <a:ext cx="3267" cy="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1596" tIns="51596" rIns="51596" bIns="51596" numCol="1" spcCol="38100" rtlCol="0" anchor="t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defTabSz="1218565">
                <a:defRPr/>
              </a:pPr>
              <a:r>
                <a:rPr lang="zh-CN" altLang="en-US" sz="930" dirty="0">
                  <a:solidFill>
                    <a:schemeClr val="tx1"/>
                  </a:solidFill>
                  <a:effectLst/>
                  <a:latin typeface="方正兰亭黑简体" panose="02000500000000000000" charset="-122"/>
                  <a:ea typeface="方正兰亭黑简体" panose="02000500000000000000" charset="-122"/>
                  <a:cs typeface="方正兰亭黑简体" panose="02000500000000000000" charset="-122"/>
                  <a:sym typeface="+mn-ea"/>
                </a:rPr>
                <a:t>橡木纹金刚面</a:t>
              </a:r>
              <a:endParaRPr lang="en-US" altLang="zh-CN" sz="930" dirty="0">
                <a:solidFill>
                  <a:schemeClr val="tx1"/>
                </a:solidFill>
                <a:effectLst/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endParaRPr>
            </a:p>
            <a:p>
              <a:pPr defTabSz="1218565">
                <a:defRPr/>
              </a:pPr>
              <a:r>
                <a:rPr lang="zh-CN" altLang="en-US" sz="930" dirty="0">
                  <a:latin typeface="方正兰亭黑简体" panose="02000500000000000000" charset="-122"/>
                  <a:ea typeface="方正兰亭黑简体" panose="02000500000000000000" charset="-122"/>
                  <a:cs typeface="方正兰亭黑简体" panose="02000500000000000000" charset="-122"/>
                  <a:sym typeface="+mn-ea"/>
                </a:rPr>
                <a:t>地暖适用</a:t>
              </a:r>
              <a:endParaRPr lang="en-US" altLang="zh-CN" sz="930" dirty="0"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  <a:sym typeface="+mn-ea"/>
              </a:endParaRPr>
            </a:p>
          </p:txBody>
        </p:sp>
      </p:grpSp>
      <p:sp>
        <p:nvSpPr>
          <p:cNvPr id="54" name="文本框 53"/>
          <p:cNvSpPr txBox="1"/>
          <p:nvPr>
            <p:custDataLst>
              <p:tags r:id="rId32"/>
            </p:custDataLst>
          </p:nvPr>
        </p:nvSpPr>
        <p:spPr>
          <a:xfrm>
            <a:off x="5424805" y="2279650"/>
            <a:ext cx="1482725" cy="28511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185" dirty="0"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原装进口木地板</a:t>
            </a:r>
            <a:endParaRPr sz="1185" dirty="0">
              <a:effectLst/>
              <a:latin typeface="方正兰亭粗黑简体" panose="02000500000000000000" charset="-122"/>
              <a:ea typeface="方正兰亭粗黑简体" panose="02000500000000000000" charset="-122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55" name="圆角矩形 54"/>
          <p:cNvSpPr/>
          <p:nvPr>
            <p:custDataLst>
              <p:tags r:id="rId33"/>
            </p:custDataLst>
          </p:nvPr>
        </p:nvSpPr>
        <p:spPr>
          <a:xfrm>
            <a:off x="5459730" y="2301240"/>
            <a:ext cx="1372235" cy="21971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6" name="文本框 55"/>
          <p:cNvSpPr txBox="1"/>
          <p:nvPr>
            <p:custDataLst>
              <p:tags r:id="rId34"/>
            </p:custDataLst>
          </p:nvPr>
        </p:nvSpPr>
        <p:spPr>
          <a:xfrm>
            <a:off x="5248910" y="4067175"/>
            <a:ext cx="1811020" cy="31178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sz="1355" dirty="0">
                <a:solidFill>
                  <a:srgbClr val="C0000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1</a:t>
            </a:r>
            <a:r>
              <a:rPr lang="en-US" altLang="zh-CN" sz="1355" dirty="0">
                <a:solidFill>
                  <a:srgbClr val="C0000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0</a:t>
            </a:r>
            <a:r>
              <a:rPr sz="1185" dirty="0"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个款式可选</a:t>
            </a:r>
            <a:endParaRPr sz="1185" dirty="0">
              <a:effectLst/>
              <a:latin typeface="方正兰亭粗黑简体" panose="02000500000000000000" charset="-122"/>
              <a:ea typeface="方正兰亭粗黑简体" panose="02000500000000000000" charset="-122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57" name="圆角矩形 56"/>
          <p:cNvSpPr/>
          <p:nvPr>
            <p:custDataLst>
              <p:tags r:id="rId35"/>
            </p:custDataLst>
          </p:nvPr>
        </p:nvSpPr>
        <p:spPr>
          <a:xfrm>
            <a:off x="5311775" y="4083050"/>
            <a:ext cx="1724660" cy="25082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79" name="文本框 78"/>
          <p:cNvSpPr txBox="1"/>
          <p:nvPr>
            <p:custDataLst>
              <p:tags r:id="rId36"/>
            </p:custDataLst>
          </p:nvPr>
        </p:nvSpPr>
        <p:spPr>
          <a:xfrm>
            <a:off x="3330575" y="2272030"/>
            <a:ext cx="1669415" cy="28511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185" dirty="0"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新三层</a:t>
            </a:r>
            <a:r>
              <a:rPr lang="en-US" altLang="zh-CN" sz="1185" dirty="0"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/</a:t>
            </a:r>
            <a:r>
              <a:rPr lang="zh-CN" altLang="en-US" sz="1185" dirty="0"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多层实木地板</a:t>
            </a:r>
            <a:endParaRPr sz="1185" dirty="0">
              <a:effectLst/>
              <a:latin typeface="方正兰亭粗黑简体" panose="02000500000000000000" charset="-122"/>
              <a:ea typeface="方正兰亭粗黑简体" panose="02000500000000000000" charset="-122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80" name="圆角矩形 54"/>
          <p:cNvSpPr/>
          <p:nvPr>
            <p:custDataLst>
              <p:tags r:id="rId37"/>
            </p:custDataLst>
          </p:nvPr>
        </p:nvSpPr>
        <p:spPr>
          <a:xfrm>
            <a:off x="3330575" y="2293620"/>
            <a:ext cx="1669415" cy="24257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8" name="圆角矩形 57"/>
          <p:cNvSpPr/>
          <p:nvPr>
            <p:custDataLst>
              <p:tags r:id="rId38"/>
            </p:custDataLst>
          </p:nvPr>
        </p:nvSpPr>
        <p:spPr>
          <a:xfrm>
            <a:off x="7140575" y="1595120"/>
            <a:ext cx="1903095" cy="3827145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9" name="圆角矩形 58"/>
          <p:cNvSpPr/>
          <p:nvPr>
            <p:custDataLst>
              <p:tags r:id="rId39"/>
            </p:custDataLst>
          </p:nvPr>
        </p:nvSpPr>
        <p:spPr>
          <a:xfrm>
            <a:off x="7134860" y="5092700"/>
            <a:ext cx="1909445" cy="321310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31" name="文本框 30"/>
          <p:cNvSpPr txBox="1"/>
          <p:nvPr>
            <p:custDataLst>
              <p:tags r:id="rId40"/>
            </p:custDataLst>
          </p:nvPr>
        </p:nvSpPr>
        <p:spPr>
          <a:xfrm>
            <a:off x="7173595" y="1700530"/>
            <a:ext cx="1794510" cy="58293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noAutofit/>
            <a:scene3d>
              <a:camera prst="orthographicFront"/>
              <a:lightRig rig="threePt" dir="t"/>
            </a:scene3d>
          </a:bodyPr>
          <a:lstStyle/>
          <a:p>
            <a:pPr algn="l" defTabSz="1218565"/>
            <a:r>
              <a:rPr lang="zh-CN" altLang="en-US"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梦天木门免费升级</a:t>
            </a:r>
            <a:endParaRPr lang="zh-CN" altLang="en-US" sz="1525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1218565"/>
            <a:r>
              <a:rPr lang="zh-CN" altLang="en-US"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TATA木门免费升级</a:t>
            </a:r>
            <a:endParaRPr sz="1185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effectLst/>
              <a:latin typeface="方正兰亭粗黑简体" panose="02000500000000000000" charset="-122"/>
              <a:ea typeface="方正兰亭粗黑简体" panose="02000500000000000000" charset="-122"/>
              <a:cs typeface="方正兰亭粗黑简体" panose="02000500000000000000" charset="-122"/>
              <a:sym typeface="+mn-ea"/>
            </a:endParaRPr>
          </a:p>
          <a:p>
            <a:pPr algn="l" defTabSz="1218565"/>
            <a:endParaRPr lang="en-US" altLang="zh-CN" sz="1185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effectLst/>
              <a:latin typeface="方正兰亭粗黑简体" panose="02000500000000000000" charset="-122"/>
              <a:ea typeface="方正兰亭粗黑简体" panose="02000500000000000000" charset="-122"/>
              <a:cs typeface="方正兰亭粗黑简体" panose="02000500000000000000" charset="-122"/>
              <a:sym typeface="+mn-ea"/>
            </a:endParaRPr>
          </a:p>
        </p:txBody>
      </p:sp>
      <p:pic>
        <p:nvPicPr>
          <p:cNvPr id="38" name="图片 37"/>
          <p:cNvPicPr>
            <a:picLocks noChangeAspect="1"/>
          </p:cNvPicPr>
          <p:nvPr>
            <p:custDataLst>
              <p:tags r:id="rId41"/>
            </p:custDataLst>
          </p:nvPr>
        </p:nvPicPr>
        <p:blipFill rotWithShape="1">
          <a:blip r:embed="rId42"/>
          <a:srcRect l="3311" t="20893" r="40663" b="9039"/>
          <a:stretch>
            <a:fillRect/>
          </a:stretch>
        </p:blipFill>
        <p:spPr>
          <a:xfrm>
            <a:off x="7348220" y="2677160"/>
            <a:ext cx="1468755" cy="1212215"/>
          </a:xfrm>
          <a:prstGeom prst="rect">
            <a:avLst/>
          </a:prstGeom>
        </p:spPr>
      </p:pic>
      <p:sp>
        <p:nvSpPr>
          <p:cNvPr id="36" name="文本框 35"/>
          <p:cNvSpPr txBox="1"/>
          <p:nvPr>
            <p:custDataLst>
              <p:tags r:id="rId43"/>
            </p:custDataLst>
          </p:nvPr>
        </p:nvSpPr>
        <p:spPr>
          <a:xfrm>
            <a:off x="7148195" y="5122545"/>
            <a:ext cx="1896110" cy="3263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defTabSz="1218565">
              <a:defRPr/>
            </a:pPr>
            <a:r>
              <a:rPr lang="zh-CN" altLang="en-US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升级价值</a:t>
            </a:r>
            <a:r>
              <a:rPr lang="en-US" altLang="zh-CN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en-US" altLang="zh-CN" sz="152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2700/2340</a:t>
            </a:r>
            <a:r>
              <a:rPr lang="zh-CN" altLang="en-US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endParaRPr lang="zh-CN" altLang="en-US" sz="93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44"/>
            </p:custDataLst>
          </p:nvPr>
        </p:nvSpPr>
        <p:spPr>
          <a:xfrm>
            <a:off x="7244080" y="2285365"/>
            <a:ext cx="1370965" cy="28511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sz="1185" dirty="0"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ea"/>
              </a:rPr>
              <a:t>指定款室内平开门</a:t>
            </a:r>
            <a:endParaRPr sz="1185" dirty="0">
              <a:effectLst/>
              <a:latin typeface="方正兰亭粗黑简体" panose="02000500000000000000" charset="-122"/>
              <a:ea typeface="方正兰亭粗黑简体" panose="02000500000000000000" charset="-122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61" name="圆角矩形 60"/>
          <p:cNvSpPr/>
          <p:nvPr>
            <p:custDataLst>
              <p:tags r:id="rId45"/>
            </p:custDataLst>
          </p:nvPr>
        </p:nvSpPr>
        <p:spPr>
          <a:xfrm>
            <a:off x="7243445" y="2306955"/>
            <a:ext cx="1389380" cy="23685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62" name="文本框 61"/>
          <p:cNvSpPr txBox="1"/>
          <p:nvPr>
            <p:custDataLst>
              <p:tags r:id="rId46"/>
            </p:custDataLst>
          </p:nvPr>
        </p:nvSpPr>
        <p:spPr>
          <a:xfrm>
            <a:off x="7243445" y="4206240"/>
            <a:ext cx="1572895" cy="24574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1</a:t>
            </a:r>
            <a:r>
              <a:rPr lang="en-US" altLang="zh-CN" sz="930" dirty="0"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4</a:t>
            </a:r>
            <a:r>
              <a:rPr lang="zh-CN" altLang="en-US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款门型 | 1</a:t>
            </a:r>
            <a:r>
              <a:rPr lang="en-US" altLang="zh-CN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94</a:t>
            </a:r>
            <a:r>
              <a:rPr lang="zh-CN" altLang="en-US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种颜色任选</a:t>
            </a:r>
            <a:endParaRPr lang="zh-CN" altLang="en-US" sz="930" dirty="0">
              <a:effectLst/>
              <a:latin typeface="方正兰亭中黑简体" panose="02000500000000000000" charset="-122"/>
              <a:ea typeface="方正兰亭中黑简体" panose="02000500000000000000" charset="-122"/>
              <a:cs typeface="方正兰亭中黑简体" panose="02000500000000000000" charset="-122"/>
              <a:sym typeface="+mn-lt"/>
            </a:endParaRPr>
          </a:p>
        </p:txBody>
      </p:sp>
      <p:sp>
        <p:nvSpPr>
          <p:cNvPr id="64" name="圆角矩形 63"/>
          <p:cNvSpPr/>
          <p:nvPr>
            <p:custDataLst>
              <p:tags r:id="rId47"/>
            </p:custDataLst>
          </p:nvPr>
        </p:nvSpPr>
        <p:spPr>
          <a:xfrm>
            <a:off x="7278370" y="3999230"/>
            <a:ext cx="552450" cy="161290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65" name="文本框 64"/>
          <p:cNvSpPr txBox="1"/>
          <p:nvPr>
            <p:custDataLst>
              <p:tags r:id="rId48"/>
            </p:custDataLst>
          </p:nvPr>
        </p:nvSpPr>
        <p:spPr>
          <a:xfrm>
            <a:off x="7344410" y="3960495"/>
            <a:ext cx="415290" cy="25908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sz="1015" dirty="0">
                <a:solidFill>
                  <a:srgbClr val="C0000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梦天</a:t>
            </a:r>
            <a:endParaRPr sz="1015" dirty="0">
              <a:solidFill>
                <a:srgbClr val="C00000"/>
              </a:solidFill>
              <a:effectLst/>
              <a:latin typeface="方正兰亭粗黑简体" panose="02000500000000000000" charset="-122"/>
              <a:ea typeface="方正兰亭粗黑简体" panose="02000500000000000000" charset="-122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66" name="文本框 65"/>
          <p:cNvSpPr txBox="1"/>
          <p:nvPr>
            <p:custDataLst>
              <p:tags r:id="rId49"/>
            </p:custDataLst>
          </p:nvPr>
        </p:nvSpPr>
        <p:spPr>
          <a:xfrm>
            <a:off x="7112635" y="4719320"/>
            <a:ext cx="1916430" cy="53149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1</a:t>
            </a:r>
            <a:r>
              <a:rPr lang="en-US" altLang="zh-CN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3</a:t>
            </a:r>
            <a:r>
              <a:rPr lang="zh-CN" altLang="en-US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款门型</a:t>
            </a:r>
            <a:r>
              <a:rPr lang="en-US" altLang="zh-CN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 |</a:t>
            </a:r>
            <a:r>
              <a:rPr lang="en-US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9</a:t>
            </a:r>
            <a:r>
              <a:rPr lang="zh-CN" altLang="en-US" sz="930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种颜色通选</a:t>
            </a:r>
            <a:endParaRPr lang="zh-CN" altLang="en-US" sz="930" dirty="0">
              <a:effectLst/>
              <a:latin typeface="方正兰亭中黑简体" panose="02000500000000000000" charset="-122"/>
              <a:ea typeface="方正兰亭中黑简体" panose="02000500000000000000" charset="-122"/>
              <a:cs typeface="方正兰亭中黑简体" panose="02000500000000000000" charset="-122"/>
              <a:sym typeface="+mn-lt"/>
            </a:endParaRPr>
          </a:p>
          <a:p>
            <a:pPr algn="ctr"/>
            <a:r>
              <a:rPr lang="zh-CN" sz="93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</a:t>
            </a:r>
            <a:r>
              <a:rPr lang="en-US" altLang="zh-CN" sz="93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TATA</a:t>
            </a:r>
            <a:r>
              <a:rPr lang="zh-CN" altLang="en-US" sz="93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木门，</a:t>
            </a:r>
            <a:r>
              <a:rPr lang="zh-CN" sz="93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门锁免费升级黑色</a:t>
            </a:r>
            <a:endParaRPr lang="zh-CN" altLang="en-US" sz="93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endParaRPr lang="zh-CN" altLang="en-US" sz="93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方正兰亭中黑简体" panose="02000500000000000000" charset="-122"/>
              <a:sym typeface="+mn-ea"/>
            </a:endParaRPr>
          </a:p>
        </p:txBody>
      </p:sp>
      <p:sp>
        <p:nvSpPr>
          <p:cNvPr id="67" name="圆角矩形 66"/>
          <p:cNvSpPr/>
          <p:nvPr>
            <p:custDataLst>
              <p:tags r:id="rId50"/>
            </p:custDataLst>
          </p:nvPr>
        </p:nvSpPr>
        <p:spPr>
          <a:xfrm>
            <a:off x="7279005" y="4563110"/>
            <a:ext cx="552450" cy="161290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68" name="文本框 67"/>
          <p:cNvSpPr txBox="1"/>
          <p:nvPr>
            <p:custDataLst>
              <p:tags r:id="rId51"/>
            </p:custDataLst>
          </p:nvPr>
        </p:nvSpPr>
        <p:spPr>
          <a:xfrm>
            <a:off x="7289800" y="4524375"/>
            <a:ext cx="528320" cy="25908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sz="1015" dirty="0">
                <a:solidFill>
                  <a:srgbClr val="C0000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TATA</a:t>
            </a:r>
            <a:endParaRPr sz="1015" dirty="0">
              <a:solidFill>
                <a:srgbClr val="C00000"/>
              </a:solidFill>
              <a:effectLst/>
              <a:latin typeface="方正兰亭粗黑简体" panose="02000500000000000000" charset="-122"/>
              <a:ea typeface="方正兰亭粗黑简体" panose="02000500000000000000" charset="-122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69" name="圆角矩形 68"/>
          <p:cNvSpPr/>
          <p:nvPr>
            <p:custDataLst>
              <p:tags r:id="rId52"/>
            </p:custDataLst>
          </p:nvPr>
        </p:nvSpPr>
        <p:spPr>
          <a:xfrm>
            <a:off x="9133205" y="1590040"/>
            <a:ext cx="1903095" cy="3827145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70" name="圆角矩形 69"/>
          <p:cNvSpPr/>
          <p:nvPr>
            <p:custDataLst>
              <p:tags r:id="rId53"/>
            </p:custDataLst>
          </p:nvPr>
        </p:nvSpPr>
        <p:spPr>
          <a:xfrm>
            <a:off x="9133840" y="5096510"/>
            <a:ext cx="1909445" cy="321310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34" name="文本框 33"/>
          <p:cNvSpPr txBox="1"/>
          <p:nvPr>
            <p:custDataLst>
              <p:tags r:id="rId54"/>
            </p:custDataLst>
          </p:nvPr>
        </p:nvSpPr>
        <p:spPr>
          <a:xfrm>
            <a:off x="9203055" y="1678940"/>
            <a:ext cx="1713865" cy="57340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l" defTabSz="1218565">
              <a:buClrTx/>
              <a:buSzTx/>
              <a:buNone/>
            </a:pPr>
            <a:r>
              <a:rPr lang="zh-CN" altLang="en-US"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金牌橱柜</a:t>
            </a:r>
            <a:endParaRPr lang="zh-CN" altLang="en-US" sz="1525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1218565">
              <a:buClrTx/>
              <a:buSzTx/>
              <a:buNone/>
            </a:pPr>
            <a:r>
              <a:rPr lang="zh-CN" altLang="en-US"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免费尝鲜升级</a:t>
            </a:r>
            <a:endParaRPr lang="zh-CN" altLang="en-US" sz="1525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5"/>
            </p:custDataLst>
          </p:nvPr>
        </p:nvSpPr>
        <p:spPr>
          <a:xfrm>
            <a:off x="9312910" y="5096510"/>
            <a:ext cx="1493520" cy="352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defTabSz="1218565">
              <a:defRPr/>
            </a:pPr>
            <a:r>
              <a:rPr lang="zh-CN" altLang="en-US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升级价值：</a:t>
            </a:r>
            <a:r>
              <a:rPr lang="en-US" altLang="zh-CN" sz="169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3240</a:t>
            </a:r>
            <a:r>
              <a:rPr lang="zh-CN" altLang="en-US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endParaRPr lang="zh-CN" altLang="en-US" sz="93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9186545" y="2393315"/>
            <a:ext cx="1029970" cy="13728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59"/>
          <a:srcRect r="17704"/>
          <a:stretch>
            <a:fillRect/>
          </a:stretch>
        </p:blipFill>
        <p:spPr>
          <a:xfrm>
            <a:off x="10283190" y="2393950"/>
            <a:ext cx="682625" cy="1385570"/>
          </a:xfrm>
          <a:prstGeom prst="rect">
            <a:avLst/>
          </a:prstGeom>
        </p:spPr>
      </p:pic>
      <p:sp>
        <p:nvSpPr>
          <p:cNvPr id="71" name="文本框 70"/>
          <p:cNvSpPr txBox="1"/>
          <p:nvPr>
            <p:custDataLst>
              <p:tags r:id="rId60"/>
            </p:custDataLst>
          </p:nvPr>
        </p:nvSpPr>
        <p:spPr>
          <a:xfrm>
            <a:off x="9140190" y="3851910"/>
            <a:ext cx="1811020" cy="31178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sz="1355" dirty="0">
                <a:solidFill>
                  <a:srgbClr val="C0000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16</a:t>
            </a:r>
            <a:r>
              <a:rPr sz="1015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lt"/>
              </a:rPr>
              <a:t>个款式 15个颜色可选</a:t>
            </a:r>
            <a:endParaRPr sz="1015" dirty="0">
              <a:effectLst/>
              <a:latin typeface="方正兰亭中黑简体" panose="02000500000000000000" charset="-122"/>
              <a:ea typeface="方正兰亭中黑简体" panose="02000500000000000000" charset="-122"/>
              <a:cs typeface="方正兰亭中黑简体" panose="02000500000000000000" charset="-122"/>
              <a:sym typeface="+mn-lt"/>
            </a:endParaRPr>
          </a:p>
        </p:txBody>
      </p:sp>
      <p:sp>
        <p:nvSpPr>
          <p:cNvPr id="72" name="圆角矩形 71"/>
          <p:cNvSpPr/>
          <p:nvPr>
            <p:custDataLst>
              <p:tags r:id="rId61"/>
            </p:custDataLst>
          </p:nvPr>
        </p:nvSpPr>
        <p:spPr>
          <a:xfrm>
            <a:off x="9203055" y="3867785"/>
            <a:ext cx="1724660" cy="25082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73" name="文本框 72"/>
          <p:cNvSpPr txBox="1"/>
          <p:nvPr>
            <p:custDataLst>
              <p:tags r:id="rId62"/>
            </p:custDataLst>
          </p:nvPr>
        </p:nvSpPr>
        <p:spPr>
          <a:xfrm>
            <a:off x="9418955" y="4203065"/>
            <a:ext cx="1532255" cy="31178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355" dirty="0">
                <a:solidFill>
                  <a:srgbClr val="C0000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10</a:t>
            </a:r>
            <a:r>
              <a:rPr sz="1015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ea"/>
              </a:rPr>
              <a:t>款台面任选</a:t>
            </a:r>
            <a:endParaRPr sz="1185" dirty="0">
              <a:effectLst/>
              <a:latin typeface="方正兰亭粗黑简体" panose="02000500000000000000" charset="-122"/>
              <a:ea typeface="方正兰亭粗黑简体" panose="02000500000000000000" charset="-122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74" name="圆角矩形 73"/>
          <p:cNvSpPr/>
          <p:nvPr>
            <p:custDataLst>
              <p:tags r:id="rId63"/>
            </p:custDataLst>
          </p:nvPr>
        </p:nvSpPr>
        <p:spPr>
          <a:xfrm>
            <a:off x="9203055" y="4219575"/>
            <a:ext cx="1724660" cy="25082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75" name="文本框 74"/>
          <p:cNvSpPr txBox="1"/>
          <p:nvPr>
            <p:custDataLst>
              <p:tags r:id="rId64"/>
            </p:custDataLst>
          </p:nvPr>
        </p:nvSpPr>
        <p:spPr>
          <a:xfrm>
            <a:off x="9418320" y="4620895"/>
            <a:ext cx="1543050" cy="31178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355" dirty="0">
                <a:solidFill>
                  <a:srgbClr val="C0000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方正兰亭粗黑简体" panose="02000500000000000000" charset="-122"/>
                <a:sym typeface="+mn-lt"/>
              </a:rPr>
              <a:t>72</a:t>
            </a:r>
            <a:r>
              <a:rPr sz="1015" dirty="0">
                <a:effectLst/>
                <a:latin typeface="方正兰亭中黑简体" panose="02000500000000000000" charset="-122"/>
                <a:ea typeface="方正兰亭中黑简体" panose="02000500000000000000" charset="-122"/>
                <a:cs typeface="方正兰亭中黑简体" panose="02000500000000000000" charset="-122"/>
                <a:sym typeface="+mn-ea"/>
              </a:rPr>
              <a:t>款标配拉手</a:t>
            </a:r>
            <a:endParaRPr sz="1015" dirty="0">
              <a:effectLst/>
              <a:latin typeface="方正兰亭中黑简体" panose="02000500000000000000" charset="-122"/>
              <a:ea typeface="方正兰亭中黑简体" panose="02000500000000000000" charset="-122"/>
              <a:cs typeface="方正兰亭中黑简体" panose="02000500000000000000" charset="-122"/>
              <a:sym typeface="+mn-lt"/>
            </a:endParaRPr>
          </a:p>
        </p:txBody>
      </p:sp>
      <p:sp>
        <p:nvSpPr>
          <p:cNvPr id="76" name="圆角矩形 75"/>
          <p:cNvSpPr/>
          <p:nvPr>
            <p:custDataLst>
              <p:tags r:id="rId65"/>
            </p:custDataLst>
          </p:nvPr>
        </p:nvSpPr>
        <p:spPr>
          <a:xfrm>
            <a:off x="9213215" y="4637405"/>
            <a:ext cx="1724660" cy="25082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6"/>
          <a:srcRect t="20926"/>
          <a:stretch>
            <a:fillRect/>
          </a:stretch>
        </p:blipFill>
        <p:spPr>
          <a:xfrm>
            <a:off x="5249156" y="2668227"/>
            <a:ext cx="1787644" cy="1251907"/>
          </a:xfrm>
          <a:prstGeom prst="rect">
            <a:avLst/>
          </a:prstGeom>
        </p:spPr>
      </p:pic>
      <p:sp>
        <p:nvSpPr>
          <p:cNvPr id="82" name="文本框 81"/>
          <p:cNvSpPr txBox="1"/>
          <p:nvPr>
            <p:custDataLst>
              <p:tags r:id="rId67"/>
            </p:custDataLst>
          </p:nvPr>
        </p:nvSpPr>
        <p:spPr>
          <a:xfrm>
            <a:off x="9284522" y="5956298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</a:rPr>
              <a:t>*图片仅为示意，以实物为准</a:t>
            </a:r>
            <a:endParaRPr lang="zh-CN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500000000000000" charset="-122"/>
              <a:ea typeface="方正兰亭黑简体" panose="02000500000000000000" charset="-122"/>
              <a:cs typeface="方正兰亭黑简体" panose="02000500000000000000" charset="-122"/>
            </a:endParaRPr>
          </a:p>
        </p:txBody>
      </p:sp>
      <p:pic>
        <p:nvPicPr>
          <p:cNvPr id="2" name="图片 1" descr="5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494665" y="305435"/>
            <a:ext cx="1373505" cy="13735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55725" y="5422265"/>
            <a:ext cx="1686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变化：亚利美去掉</a:t>
            </a:r>
            <a:endParaRPr lang="zh-CN" altLang="en-US" sz="1100" dirty="0"/>
          </a:p>
        </p:txBody>
      </p:sp>
      <p:sp>
        <p:nvSpPr>
          <p:cNvPr id="15" name="文本框 14"/>
          <p:cNvSpPr txBox="1"/>
          <p:nvPr>
            <p:custDataLst>
              <p:tags r:id="rId69"/>
            </p:custDataLst>
          </p:nvPr>
        </p:nvSpPr>
        <p:spPr>
          <a:xfrm>
            <a:off x="7037070" y="5422265"/>
            <a:ext cx="19919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变化：梦天：颜色增多</a:t>
            </a:r>
            <a:endParaRPr lang="zh-CN" altLang="en-US" sz="1100" dirty="0"/>
          </a:p>
          <a:p>
            <a:r>
              <a:rPr lang="en-US" altLang="zh-CN" sz="1100" dirty="0"/>
              <a:t>TATA:</a:t>
            </a:r>
            <a:r>
              <a:rPr lang="zh-CN" altLang="en-US" sz="1100" dirty="0"/>
              <a:t>门型颜色减少</a:t>
            </a:r>
            <a:endParaRPr lang="zh-CN" altLang="en-US" sz="1100" dirty="0"/>
          </a:p>
        </p:txBody>
      </p:sp>
      <p:sp>
        <p:nvSpPr>
          <p:cNvPr id="35" name="文本框 34"/>
          <p:cNvSpPr txBox="1"/>
          <p:nvPr>
            <p:custDataLst>
              <p:tags r:id="rId70"/>
            </p:custDataLst>
          </p:nvPr>
        </p:nvSpPr>
        <p:spPr>
          <a:xfrm>
            <a:off x="3307080" y="5412740"/>
            <a:ext cx="1686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变化：型号减少</a:t>
            </a:r>
            <a:endParaRPr lang="zh-CN" altLang="en-US" sz="1100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1253274" y="5721815"/>
            <a:ext cx="7103533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hangingPunct="1">
              <a:lnSpc>
                <a:spcPct val="150000"/>
              </a:lnSpc>
              <a:defRPr/>
            </a:pP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备注：以上主材、辅材升级仅限套餐内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指定款</a:t>
            </a: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材料升级，具体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以供应链中心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《2023.10 Q7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活动免升主辅材细则为准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2"/>
            </p:custDataLst>
          </p:nvPr>
        </p:nvSpPr>
        <p:spPr>
          <a:xfrm>
            <a:off x="921103" y="5994887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93420" y="542925"/>
            <a:ext cx="10831830" cy="5718175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432" name="文本框 431" descr="7b0a20202020227461726765744d6f64756c65223a202270726f636573734f6e6c696e65466f6e7473220a7d0a"/>
          <p:cNvSpPr txBox="1"/>
          <p:nvPr/>
        </p:nvSpPr>
        <p:spPr>
          <a:xfrm>
            <a:off x="1461501" y="5649467"/>
            <a:ext cx="2334959" cy="222250"/>
          </a:xfrm>
          <a:prstGeom prst="rect">
            <a:avLst/>
          </a:prstGeom>
          <a:noFill/>
        </p:spPr>
        <p:txBody>
          <a:bodyPr wrap="square" lIns="0" tIns="38709" rIns="0" bIns="38709">
            <a:spAutoFit/>
          </a:bodyPr>
          <a:lstStyle/>
          <a:p>
            <a:pPr marL="0" marR="0" lvl="0" indent="0" algn="dist" defTabSz="914400" rtl="0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5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汉仪中简黑简" panose="00020600040101010101" charset="-122"/>
              </a:rPr>
              <a:t>Marketing summary</a:t>
            </a:r>
            <a:endParaRPr kumimoji="0" lang="en-US" altLang="zh-CN" sz="1355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汉仪中简黑简" panose="0002060004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3847108" y="683174"/>
            <a:ext cx="4548949" cy="40322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Q7主材升级包</a:t>
            </a:r>
            <a:r>
              <a:rPr lang="zh-CN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新增品牌</a:t>
            </a:r>
            <a:endParaRPr lang="zh-CN" sz="2030" b="1" spc="400" dirty="0">
              <a:ln w="9525"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sp>
        <p:nvSpPr>
          <p:cNvPr id="6" name="TextBox 2"/>
          <p:cNvSpPr txBox="1"/>
          <p:nvPr>
            <p:custDataLst>
              <p:tags r:id="rId2"/>
            </p:custDataLst>
          </p:nvPr>
        </p:nvSpPr>
        <p:spPr>
          <a:xfrm>
            <a:off x="5073015" y="1140460"/>
            <a:ext cx="1447800" cy="34163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CFBE9"/>
                </a:solidFill>
              </a14:hiddenFill>
            </a:ext>
          </a:extLst>
        </p:spPr>
        <p:txBody>
          <a:bodyPr wrap="square" lIns="32398" tIns="32398" rIns="32398" bIns="32398">
            <a:spAutoFit/>
          </a:bodyPr>
          <a:lstStyle>
            <a:lvl1pPr defTabSz="1219200">
              <a:def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r"/>
            <a:r>
              <a:rPr sz="18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圣马可·博格</a:t>
            </a:r>
            <a:endParaRPr sz="18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5071110" y="1140460"/>
            <a:ext cx="1720215" cy="299085"/>
          </a:xfrm>
          <a:prstGeom prst="roundRect">
            <a:avLst>
              <a:gd name="adj" fmla="val 50000"/>
            </a:avLst>
          </a:prstGeom>
          <a:noFill/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1192530" y="1590040"/>
            <a:ext cx="9555480" cy="3827145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3" name="圆角矩形 12"/>
          <p:cNvSpPr/>
          <p:nvPr>
            <p:custDataLst>
              <p:tags r:id="rId5"/>
            </p:custDataLst>
          </p:nvPr>
        </p:nvSpPr>
        <p:spPr>
          <a:xfrm>
            <a:off x="1193800" y="5095875"/>
            <a:ext cx="1909445" cy="321310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1414780" y="1708785"/>
            <a:ext cx="7049135" cy="55308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noAutofit/>
            <a:scene3d>
              <a:camera prst="orthographicFront"/>
              <a:lightRig rig="threePt" dir="t"/>
            </a:scene3d>
          </a:bodyPr>
          <a:lstStyle/>
          <a:p>
            <a:pPr algn="l" defTabSz="1218565"/>
            <a:r>
              <a:rPr sz="1525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Q7-2023  卧室门选择圣马可·博格以下指定款门型和颜色，</a:t>
            </a:r>
            <a:endParaRPr sz="1525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defTabSz="1218565"/>
            <a:r>
              <a:rPr sz="1525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每樘门可免费赠送门楣板两块：</a:t>
            </a:r>
            <a:r>
              <a:rPr sz="1525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高400mm*宽1000mm以内，超出358元/㎡</a:t>
            </a:r>
            <a:endParaRPr sz="1525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1501140" y="5062855"/>
            <a:ext cx="1892935" cy="352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defTabSz="1218565">
              <a:defRPr/>
            </a:pPr>
            <a:r>
              <a:rPr lang="zh-CN" altLang="en-US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升级价值：</a:t>
            </a:r>
            <a:r>
              <a:rPr lang="en-US" altLang="zh-CN" sz="1695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900</a:t>
            </a:r>
            <a:r>
              <a:rPr lang="zh-CN" altLang="en-US" sz="93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endParaRPr lang="zh-CN" altLang="en-US" sz="93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1303655" y="2407920"/>
            <a:ext cx="748030" cy="191262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flipH="1">
            <a:off x="2955290" y="2406650"/>
            <a:ext cx="751840" cy="196596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2104390" y="2417445"/>
            <a:ext cx="724535" cy="198374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 flipH="1">
            <a:off x="3778885" y="2417445"/>
            <a:ext cx="784225" cy="200406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6"/>
          <a:srcRect b="9767"/>
          <a:stretch>
            <a:fillRect/>
          </a:stretch>
        </p:blipFill>
        <p:spPr>
          <a:xfrm flipH="1">
            <a:off x="4634865" y="2417445"/>
            <a:ext cx="753110" cy="1960245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7"/>
          <a:srcRect b="13358"/>
          <a:stretch>
            <a:fillRect/>
          </a:stretch>
        </p:blipFill>
        <p:spPr>
          <a:xfrm flipH="1">
            <a:off x="5459730" y="2406015"/>
            <a:ext cx="756285" cy="196151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193915" y="2459990"/>
            <a:ext cx="721995" cy="1824355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315710" y="2459990"/>
            <a:ext cx="822960" cy="193167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8066405" y="2459990"/>
            <a:ext cx="766445" cy="18751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891270" y="2459990"/>
            <a:ext cx="837565" cy="1872615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9787255" y="2459990"/>
            <a:ext cx="871855" cy="1875155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1696720" y="4453890"/>
            <a:ext cx="8798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可选颜色：半透明胡桃3号、美国白橡、金丝柚、白枫、深香薰、丽丝灰、铂灰、悦雅核桃1号、悦雅核桃2号、温莎胡桃1号、温莎胡桃2号、莫兰迪卡其、云天1号、摩洛哥灰、摩洛哥咖</a:t>
            </a:r>
            <a:endParaRPr lang="zh-CN" altLang="en-US" sz="1400"/>
          </a:p>
        </p:txBody>
      </p:sp>
      <p:sp>
        <p:nvSpPr>
          <p:cNvPr id="94" name="文本框 93"/>
          <p:cNvSpPr txBox="1"/>
          <p:nvPr/>
        </p:nvSpPr>
        <p:spPr>
          <a:xfrm>
            <a:off x="7818755" y="4822825"/>
            <a:ext cx="2840355" cy="460375"/>
          </a:xfrm>
          <a:prstGeom prst="rect">
            <a:avLst/>
          </a:prstGeom>
          <a:noFill/>
          <a:ln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zh-CN" sz="240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11</a:t>
            </a:r>
            <a:r>
              <a:rPr lang="zh-CN" altLang="en-US"/>
              <a:t>款门型</a:t>
            </a:r>
            <a:r>
              <a:rPr lang="en-US" altLang="zh-CN"/>
              <a:t>  </a:t>
            </a:r>
            <a:r>
              <a:rPr lang="en-US" altLang="zh-CN" sz="240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15</a:t>
            </a:r>
            <a:r>
              <a:rPr lang="zh-CN" altLang="en-US"/>
              <a:t>款颜色任选</a:t>
            </a:r>
            <a:endParaRPr lang="zh-CN" altLang="en-US"/>
          </a:p>
        </p:txBody>
      </p:sp>
      <p:pic>
        <p:nvPicPr>
          <p:cNvPr id="95" name="图片 94" descr="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330180" y="4975860"/>
            <a:ext cx="1861820" cy="1861820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29"/>
            </p:custDataLst>
          </p:nvPr>
        </p:nvSpPr>
        <p:spPr>
          <a:xfrm>
            <a:off x="1414780" y="5576876"/>
            <a:ext cx="7103533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hangingPunct="1">
              <a:lnSpc>
                <a:spcPct val="150000"/>
              </a:lnSpc>
              <a:defRPr/>
            </a:pP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备注：以上主材、辅材升级仅限套餐内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指定款</a:t>
            </a: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材料升级，具体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以供应链中心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《2023.10 Q7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活动免升主辅材细则为准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30"/>
            </p:custDataLst>
          </p:nvPr>
        </p:nvSpPr>
        <p:spPr>
          <a:xfrm>
            <a:off x="1082609" y="5849948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076960" y="346075"/>
            <a:ext cx="10603865" cy="6082665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3847108" y="683174"/>
            <a:ext cx="4548949" cy="40322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Q7主材升级包</a:t>
            </a:r>
            <a:endParaRPr sz="2030" b="1" spc="400" dirty="0">
              <a:ln w="9525"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sp>
        <p:nvSpPr>
          <p:cNvPr id="6" name="TextBox 2"/>
          <p:cNvSpPr txBox="1"/>
          <p:nvPr>
            <p:custDataLst>
              <p:tags r:id="rId2"/>
            </p:custDataLst>
          </p:nvPr>
        </p:nvSpPr>
        <p:spPr>
          <a:xfrm>
            <a:off x="4793545" y="1199775"/>
            <a:ext cx="2128807" cy="300108"/>
          </a:xfrm>
          <a:prstGeom prst="rect">
            <a:avLst/>
          </a:prstGeom>
          <a:ln w="12700">
            <a:miter lim="400000"/>
          </a:ln>
        </p:spPr>
        <p:txBody>
          <a:bodyPr wrap="square" lIns="32398" tIns="32398" rIns="32398" bIns="32398">
            <a:spAutoFit/>
          </a:bodyPr>
          <a:lstStyle>
            <a:lvl1pPr defTabSz="1219200">
              <a:def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r"/>
            <a:r>
              <a:rPr lang="en-US" altLang="zh-CN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Q7</a:t>
            </a:r>
            <a:r>
              <a:rPr lang="zh-CN" altLang="en-US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产品</a:t>
            </a:r>
            <a:r>
              <a:rPr lang="en-US" altLang="zh-CN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-</a:t>
            </a:r>
            <a:r>
              <a:rPr lang="zh-CN" altLang="en-US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cs typeface="Arial" panose="020B0604020202020204"/>
                <a:sym typeface="Arial" panose="020B0604020202020204"/>
              </a:rPr>
              <a:t>免费升级</a:t>
            </a:r>
            <a:endParaRPr lang="zh-CN" altLang="en-US" sz="1525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4993888" y="1140703"/>
            <a:ext cx="2128807" cy="306025"/>
          </a:xfrm>
          <a:prstGeom prst="roundRect">
            <a:avLst>
              <a:gd name="adj" fmla="val 50000"/>
            </a:avLst>
          </a:prstGeom>
          <a:noFill/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1406827" y="1783740"/>
            <a:ext cx="3120836" cy="3827145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 dirty="0"/>
          </a:p>
        </p:txBody>
      </p:sp>
      <p:sp>
        <p:nvSpPr>
          <p:cNvPr id="13" name="圆角矩形 12"/>
          <p:cNvSpPr/>
          <p:nvPr>
            <p:custDataLst>
              <p:tags r:id="rId5"/>
            </p:custDataLst>
          </p:nvPr>
        </p:nvSpPr>
        <p:spPr>
          <a:xfrm>
            <a:off x="1385871" y="5328310"/>
            <a:ext cx="3131249" cy="321310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1580181" y="1910105"/>
            <a:ext cx="2787613" cy="55308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noAutofit/>
            <a:scene3d>
              <a:camera prst="orthographicFront"/>
              <a:lightRig rig="threePt" dir="t"/>
            </a:scene3d>
          </a:bodyPr>
          <a:lstStyle/>
          <a:p>
            <a:pPr algn="l" defTabSz="1218565"/>
            <a:r>
              <a:rPr lang="zh-CN" altLang="en-US" sz="152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帝王洁具全系上新免费升级</a:t>
            </a:r>
            <a:endParaRPr lang="zh-CN" altLang="en-US" sz="1525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2001793" y="4531412"/>
            <a:ext cx="2548719" cy="468915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defTabSz="1218565">
              <a:defRPr/>
            </a:pPr>
            <a:r>
              <a:rPr lang="en-US" altLang="zh-CN" sz="1185" b="1" dirty="0">
                <a:solidFill>
                  <a:srgbClr val="FB6200"/>
                </a:solidFill>
                <a:effectLst/>
                <a:latin typeface="+mn-ea"/>
                <a:cs typeface="方正兰亭粗黑简体" panose="02000500000000000000" charset="-122"/>
              </a:rPr>
              <a:t>8</a:t>
            </a:r>
            <a:r>
              <a:rPr lang="zh-CN" altLang="en-US" sz="1185" b="1" dirty="0">
                <a:latin typeface="+mn-ea"/>
                <a:cs typeface="方正兰亭粗黑简体" panose="02000500000000000000" charset="-122"/>
              </a:rPr>
              <a:t>款高颜新款</a:t>
            </a:r>
            <a:r>
              <a:rPr lang="en-US" altLang="zh-CN" sz="1185" b="1" dirty="0">
                <a:latin typeface="+mn-ea"/>
                <a:cs typeface="方正兰亭粗黑简体" panose="02000500000000000000" charset="-122"/>
              </a:rPr>
              <a:t>Q7</a:t>
            </a:r>
            <a:r>
              <a:rPr lang="zh-CN" altLang="en-US" sz="1185" b="1" dirty="0">
                <a:latin typeface="+mn-ea"/>
                <a:cs typeface="方正兰亭粗黑简体" panose="02000500000000000000" charset="-122"/>
              </a:rPr>
              <a:t>任选</a:t>
            </a:r>
            <a:endParaRPr lang="en-US" altLang="zh-CN" sz="1185" b="1" dirty="0">
              <a:latin typeface="+mn-ea"/>
              <a:cs typeface="方正兰亭粗黑简体" panose="02000500000000000000" charset="-122"/>
            </a:endParaRPr>
          </a:p>
          <a:p>
            <a:pPr defTabSz="1218565">
              <a:defRPr/>
            </a:pPr>
            <a:endParaRPr lang="en-US" altLang="zh-CN" sz="1185" b="1" dirty="0">
              <a:latin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1726867" y="5304180"/>
            <a:ext cx="2223218" cy="352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defTabSz="1218565">
              <a:defRPr/>
            </a:pPr>
            <a:r>
              <a:rPr lang="zh-CN" altLang="en-US" sz="930" b="1" dirty="0">
                <a:solidFill>
                  <a:schemeClr val="bg1"/>
                </a:solidFill>
                <a:effectLst/>
                <a:latin typeface="+mn-ea"/>
                <a:sym typeface="+mn-ea"/>
              </a:rPr>
              <a:t>升级价值：</a:t>
            </a:r>
            <a:r>
              <a:rPr lang="en-US" altLang="zh-CN" sz="1695" b="1" dirty="0">
                <a:solidFill>
                  <a:schemeClr val="bg1"/>
                </a:solidFill>
                <a:latin typeface="+mn-ea"/>
                <a:sym typeface="+mn-ea"/>
              </a:rPr>
              <a:t>780</a:t>
            </a:r>
            <a:r>
              <a:rPr lang="zh-CN" altLang="en-US" sz="930" b="1" dirty="0">
                <a:solidFill>
                  <a:schemeClr val="bg1"/>
                </a:solidFill>
                <a:effectLst/>
                <a:latin typeface="+mn-ea"/>
                <a:sym typeface="+mn-ea"/>
              </a:rPr>
              <a:t>元</a:t>
            </a:r>
            <a:endParaRPr lang="zh-CN" altLang="en-US" sz="93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9"/>
            </p:custDataLst>
          </p:nvPr>
        </p:nvSpPr>
        <p:spPr>
          <a:xfrm>
            <a:off x="1649955" y="4525779"/>
            <a:ext cx="2469630" cy="283894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 dirty="0">
              <a:latin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813504" y="2143741"/>
            <a:ext cx="1255479" cy="3270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25" b="1" dirty="0">
                <a:solidFill>
                  <a:srgbClr val="FB62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lt"/>
              </a:rPr>
              <a:t>「永吉」</a:t>
            </a:r>
            <a:endParaRPr lang="zh-CN" altLang="en-US" sz="1525" b="1" dirty="0">
              <a:solidFill>
                <a:srgbClr val="FB62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pic>
        <p:nvPicPr>
          <p:cNvPr id="107" name="图片 10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23335" y="2909667"/>
            <a:ext cx="1419149" cy="1577407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5105" r="5105"/>
          <a:stretch>
            <a:fillRect/>
          </a:stretch>
        </p:blipFill>
        <p:spPr>
          <a:xfrm>
            <a:off x="3111356" y="2928556"/>
            <a:ext cx="1308035" cy="155168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0920" y="4804262"/>
            <a:ext cx="3298381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>
              <a:defRPr/>
            </a:pPr>
            <a:r>
              <a:rPr lang="zh-CN" altLang="en-US" sz="930" dirty="0">
                <a:latin typeface="+mn-ea"/>
              </a:rPr>
              <a:t>帝王洁具全系上新</a:t>
            </a:r>
            <a:endParaRPr lang="zh-CN" altLang="en-US" sz="930" dirty="0">
              <a:latin typeface="+mn-ea"/>
            </a:endParaRPr>
          </a:p>
          <a:p>
            <a:pPr algn="ctr"/>
            <a:r>
              <a:rPr lang="zh-CN" altLang="en-US" sz="930" dirty="0">
                <a:latin typeface="+mn-ea"/>
              </a:rPr>
              <a:t>多层实木面漆柜体</a:t>
            </a:r>
            <a:r>
              <a:rPr lang="en-US" altLang="zh-CN" sz="930" dirty="0">
                <a:latin typeface="+mn-ea"/>
              </a:rPr>
              <a:t>|</a:t>
            </a:r>
            <a:r>
              <a:rPr lang="zh-CN" altLang="en-US" sz="930" dirty="0">
                <a:latin typeface="+mn-ea"/>
              </a:rPr>
              <a:t>岩板台面</a:t>
            </a:r>
            <a:endParaRPr lang="en-US" altLang="zh-CN" sz="930" dirty="0">
              <a:latin typeface="+mn-ea"/>
            </a:endParaRPr>
          </a:p>
          <a:p>
            <a:pPr algn="ctr"/>
            <a:r>
              <a:rPr lang="en-US" altLang="zh-CN" sz="930" dirty="0">
                <a:latin typeface="+mn-ea"/>
              </a:rPr>
              <a:t>|</a:t>
            </a:r>
            <a:r>
              <a:rPr lang="zh-CN" altLang="en-US" sz="930" dirty="0">
                <a:latin typeface="+mn-ea"/>
              </a:rPr>
              <a:t>帝王五金</a:t>
            </a:r>
            <a:r>
              <a:rPr lang="en-US" altLang="zh-CN" sz="930" dirty="0">
                <a:latin typeface="+mn-ea"/>
              </a:rPr>
              <a:t>|</a:t>
            </a:r>
            <a:r>
              <a:rPr lang="zh-CN" altLang="en-US" sz="930" dirty="0">
                <a:latin typeface="+mn-ea"/>
              </a:rPr>
              <a:t>智能浴镜</a:t>
            </a:r>
            <a:r>
              <a:rPr lang="en-US" altLang="zh-CN" sz="930" dirty="0">
                <a:latin typeface="+mn-ea"/>
              </a:rPr>
              <a:t>(</a:t>
            </a:r>
            <a:r>
              <a:rPr lang="zh-CN" altLang="en-US" sz="930" dirty="0">
                <a:latin typeface="+mn-ea"/>
              </a:rPr>
              <a:t>部分</a:t>
            </a:r>
            <a:r>
              <a:rPr lang="en-US" altLang="zh-CN" sz="930" dirty="0">
                <a:latin typeface="+mn-ea"/>
              </a:rPr>
              <a:t>)</a:t>
            </a:r>
            <a:endParaRPr lang="en-US" altLang="zh-CN" sz="930" dirty="0">
              <a:latin typeface="+mn-ea"/>
            </a:endParaRPr>
          </a:p>
          <a:p>
            <a:pPr algn="ctr"/>
            <a:endParaRPr lang="zh-CN" altLang="en-US" sz="1525" dirty="0">
              <a:latin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14"/>
            </p:custDataLst>
          </p:nvPr>
        </p:nvSpPr>
        <p:spPr>
          <a:xfrm>
            <a:off x="4775869" y="1763631"/>
            <a:ext cx="3121067" cy="3826902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41" name="圆角矩形 40"/>
          <p:cNvSpPr/>
          <p:nvPr>
            <p:custDataLst>
              <p:tags r:id="rId15"/>
            </p:custDataLst>
          </p:nvPr>
        </p:nvSpPr>
        <p:spPr>
          <a:xfrm>
            <a:off x="4776945" y="5269564"/>
            <a:ext cx="3130765" cy="321507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5111896" y="1920654"/>
            <a:ext cx="3269185" cy="338879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zh-CN" altLang="zh-CN" sz="152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箭牌卫浴免费升级指定款</a:t>
            </a:r>
            <a:endParaRPr lang="zh-CN" altLang="zh-CN" sz="1525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5113613" y="4452191"/>
            <a:ext cx="2608329" cy="365040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69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+mn-ea"/>
                <a:cs typeface="方正兰亭粗黑简体" panose="02000500000000000000" charset="-122"/>
                <a:sym typeface="+mn-lt"/>
              </a:rPr>
              <a:t>4</a:t>
            </a:r>
            <a:r>
              <a:rPr sz="1185" dirty="0">
                <a:effectLst/>
                <a:latin typeface="+mn-ea"/>
                <a:cs typeface="方正兰亭粗黑简体" panose="02000500000000000000" charset="-122"/>
                <a:sym typeface="+mn-lt"/>
              </a:rPr>
              <a:t>款</a:t>
            </a:r>
            <a:r>
              <a:rPr lang="zh-CN" sz="1185" dirty="0">
                <a:effectLst/>
                <a:latin typeface="+mn-ea"/>
                <a:cs typeface="方正兰亭粗黑简体" panose="02000500000000000000" charset="-122"/>
                <a:sym typeface="+mn-lt"/>
              </a:rPr>
              <a:t>龙头</a:t>
            </a:r>
            <a:r>
              <a:rPr lang="en-US" altLang="zh-CN" sz="118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+mn-ea"/>
                <a:cs typeface="方正兰亭粗黑简体" panose="02000500000000000000" charset="-122"/>
                <a:sym typeface="+mn-lt"/>
              </a:rPr>
              <a:t> </a:t>
            </a:r>
            <a:r>
              <a:rPr lang="en-US" altLang="zh-CN" sz="1525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+mn-ea"/>
                <a:cs typeface="方正兰亭粗黑简体" panose="02000500000000000000" charset="-122"/>
                <a:sym typeface="+mn-lt"/>
              </a:rPr>
              <a:t>3</a:t>
            </a:r>
            <a:r>
              <a:rPr lang="zh-CN" altLang="en-US" sz="1185" dirty="0">
                <a:effectLst/>
                <a:latin typeface="+mn-ea"/>
                <a:cs typeface="方正兰亭粗黑简体" panose="02000500000000000000" charset="-122"/>
                <a:sym typeface="+mn-lt"/>
              </a:rPr>
              <a:t>款花洒任选</a:t>
            </a:r>
            <a:endParaRPr sz="1185" dirty="0">
              <a:solidFill>
                <a:schemeClr val="tx1"/>
              </a:solidFill>
              <a:effectLst/>
              <a:latin typeface="+mn-ea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23" name="文本框 22"/>
          <p:cNvSpPr txBox="1"/>
          <p:nvPr>
            <p:custDataLst>
              <p:tags r:id="rId18"/>
            </p:custDataLst>
          </p:nvPr>
        </p:nvSpPr>
        <p:spPr>
          <a:xfrm>
            <a:off x="5014043" y="5273327"/>
            <a:ext cx="2456297" cy="352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defTabSz="1218565">
              <a:defRPr/>
            </a:pPr>
            <a:r>
              <a:rPr lang="zh-CN" altLang="en-US" sz="930" b="1" dirty="0">
                <a:solidFill>
                  <a:schemeClr val="bg1"/>
                </a:solidFill>
                <a:effectLst/>
                <a:latin typeface="+mn-ea"/>
                <a:sym typeface="+mn-ea"/>
              </a:rPr>
              <a:t>升级价值：</a:t>
            </a:r>
            <a:r>
              <a:rPr lang="en-US" altLang="zh-CN" sz="1695" b="1" dirty="0">
                <a:solidFill>
                  <a:schemeClr val="bg1"/>
                </a:solidFill>
                <a:latin typeface="+mn-ea"/>
                <a:sym typeface="+mn-ea"/>
              </a:rPr>
              <a:t>800</a:t>
            </a:r>
            <a:r>
              <a:rPr lang="zh-CN" altLang="en-US" sz="930" b="1" dirty="0">
                <a:solidFill>
                  <a:schemeClr val="bg1"/>
                </a:solidFill>
                <a:effectLst/>
                <a:latin typeface="+mn-ea"/>
                <a:sym typeface="+mn-ea"/>
              </a:rPr>
              <a:t>元</a:t>
            </a:r>
            <a:endParaRPr lang="zh-CN" altLang="en-US" sz="93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48" name="圆角矩形 47"/>
          <p:cNvSpPr/>
          <p:nvPr>
            <p:custDataLst>
              <p:tags r:id="rId19"/>
            </p:custDataLst>
          </p:nvPr>
        </p:nvSpPr>
        <p:spPr>
          <a:xfrm>
            <a:off x="5094128" y="4500578"/>
            <a:ext cx="2642607" cy="284179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n-ea"/>
            </a:endParaRPr>
          </a:p>
        </p:txBody>
      </p:sp>
      <p:sp>
        <p:nvSpPr>
          <p:cNvPr id="51" name="圆角矩形 50"/>
          <p:cNvSpPr/>
          <p:nvPr>
            <p:custDataLst>
              <p:tags r:id="rId20"/>
            </p:custDataLst>
          </p:nvPr>
        </p:nvSpPr>
        <p:spPr>
          <a:xfrm>
            <a:off x="8147846" y="1782602"/>
            <a:ext cx="3121067" cy="3826902"/>
          </a:xfrm>
          <a:prstGeom prst="roundRect">
            <a:avLst>
              <a:gd name="adj" fmla="val 4194"/>
            </a:avLst>
          </a:prstGeom>
          <a:solidFill>
            <a:schemeClr val="bg1">
              <a:lumMod val="95000"/>
            </a:schemeClr>
          </a:solidFill>
          <a:ln w="254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2" name="圆角矩形 51"/>
          <p:cNvSpPr/>
          <p:nvPr>
            <p:custDataLst>
              <p:tags r:id="rId21"/>
            </p:custDataLst>
          </p:nvPr>
        </p:nvSpPr>
        <p:spPr>
          <a:xfrm>
            <a:off x="8135586" y="5284090"/>
            <a:ext cx="3130765" cy="321507"/>
          </a:xfrm>
          <a:prstGeom prst="roundRect">
            <a:avLst>
              <a:gd name="adj" fmla="val 14195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22"/>
            </p:custDataLst>
          </p:nvPr>
        </p:nvSpPr>
        <p:spPr>
          <a:xfrm>
            <a:off x="8381081" y="1797012"/>
            <a:ext cx="3107299" cy="573559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zh-CN" altLang="zh-CN" sz="152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迈特卫浴免费升级1.2米浴室柜</a:t>
            </a:r>
            <a:endParaRPr lang="en-US" altLang="zh-CN" sz="1525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r>
              <a:rPr lang="zh-CN" altLang="zh-CN" sz="1525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指定款</a:t>
            </a:r>
            <a:endParaRPr lang="zh-CN" altLang="zh-CN" sz="1525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247952" y="4829249"/>
            <a:ext cx="2880374" cy="805918"/>
            <a:chOff x="7858" y="7671"/>
            <a:chExt cx="3267" cy="1499"/>
          </a:xfrm>
        </p:grpSpPr>
        <p:sp>
          <p:nvSpPr>
            <p:cNvPr id="25" name="文本框 24"/>
            <p:cNvSpPr txBox="1"/>
            <p:nvPr>
              <p:custDataLst>
                <p:tags r:id="rId23"/>
              </p:custDataLst>
            </p:nvPr>
          </p:nvSpPr>
          <p:spPr>
            <a:xfrm>
              <a:off x="8199" y="8514"/>
              <a:ext cx="2585" cy="6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defTabSz="1218565">
                <a:defRPr/>
              </a:pPr>
              <a:r>
                <a:rPr lang="zh-CN" altLang="en-US" sz="930" b="1" dirty="0">
                  <a:solidFill>
                    <a:schemeClr val="bg1"/>
                  </a:solidFill>
                  <a:effectLst/>
                  <a:latin typeface="+mn-ea"/>
                  <a:sym typeface="+mn-ea"/>
                </a:rPr>
                <a:t>市场价值：</a:t>
              </a:r>
              <a:r>
                <a:rPr lang="en-US" altLang="zh-CN" sz="1695" b="1" dirty="0">
                  <a:solidFill>
                    <a:schemeClr val="bg1"/>
                  </a:solidFill>
                  <a:effectLst/>
                  <a:latin typeface="+mn-ea"/>
                  <a:sym typeface="+mn-ea"/>
                </a:rPr>
                <a:t>680</a:t>
              </a:r>
              <a:r>
                <a:rPr lang="zh-CN" altLang="en-US" sz="930" b="1" dirty="0">
                  <a:solidFill>
                    <a:schemeClr val="bg1"/>
                  </a:solidFill>
                  <a:effectLst/>
                  <a:latin typeface="+mn-ea"/>
                  <a:sym typeface="+mn-ea"/>
                </a:rPr>
                <a:t>元</a:t>
              </a:r>
              <a:endParaRPr lang="zh-CN" altLang="en-US" sz="930" b="1" dirty="0">
                <a:solidFill>
                  <a:schemeClr val="bg1"/>
                </a:solidFill>
                <a:effectLst/>
                <a:latin typeface="+mn-ea"/>
                <a:sym typeface="+mn-ea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4"/>
              </p:custDataLst>
            </p:nvPr>
          </p:nvSpPr>
          <p:spPr>
            <a:xfrm>
              <a:off x="7858" y="7671"/>
              <a:ext cx="3267" cy="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1596" tIns="51596" rIns="51596" bIns="51596" numCol="1" spcCol="38100" rtlCol="0" anchor="t" forceAA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 defTabSz="1218565">
                <a:defRPr/>
              </a:pPr>
              <a:r>
                <a:rPr lang="zh-CN" altLang="en-US" sz="930" dirty="0">
                  <a:solidFill>
                    <a:schemeClr val="tx1"/>
                  </a:solidFill>
                  <a:effectLst/>
                  <a:latin typeface="+mn-ea"/>
                  <a:cs typeface="方正兰亭黑简体" panose="02000500000000000000" charset="-122"/>
                  <a:sym typeface="+mn-ea"/>
                </a:rPr>
                <a:t>选购全套迈特卫浴免费升级1.2米浴室柜指定款</a:t>
              </a:r>
              <a:endParaRPr lang="zh-CN" altLang="en-US" sz="930" dirty="0">
                <a:solidFill>
                  <a:schemeClr val="tx1"/>
                </a:solidFill>
                <a:effectLst/>
                <a:latin typeface="+mn-ea"/>
                <a:cs typeface="方正兰亭黑简体" panose="02000500000000000000" charset="-122"/>
                <a:sym typeface="+mn-ea"/>
              </a:endParaRPr>
            </a:p>
          </p:txBody>
        </p:sp>
      </p:grpSp>
      <p:sp>
        <p:nvSpPr>
          <p:cNvPr id="54" name="文本框 53"/>
          <p:cNvSpPr txBox="1"/>
          <p:nvPr>
            <p:custDataLst>
              <p:tags r:id="rId25"/>
            </p:custDataLst>
          </p:nvPr>
        </p:nvSpPr>
        <p:spPr>
          <a:xfrm>
            <a:off x="8584931" y="2471709"/>
            <a:ext cx="2282924" cy="286557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185" dirty="0">
                <a:latin typeface="+mn-ea"/>
                <a:cs typeface="方正兰亭粗黑简体" panose="02000500000000000000" charset="-122"/>
                <a:sym typeface="+mn-lt"/>
              </a:rPr>
              <a:t>大尺寸</a:t>
            </a:r>
            <a:r>
              <a:rPr lang="en-US" altLang="zh-CN" sz="1185" dirty="0">
                <a:latin typeface="+mn-ea"/>
                <a:cs typeface="方正兰亭粗黑简体" panose="02000500000000000000" charset="-122"/>
                <a:sym typeface="+mn-lt"/>
              </a:rPr>
              <a:t>1.2</a:t>
            </a:r>
            <a:r>
              <a:rPr lang="zh-CN" altLang="en-US" sz="1185" dirty="0">
                <a:latin typeface="+mn-ea"/>
                <a:cs typeface="方正兰亭粗黑简体" panose="02000500000000000000" charset="-122"/>
                <a:sym typeface="+mn-lt"/>
              </a:rPr>
              <a:t>米浴室柜</a:t>
            </a:r>
            <a:endParaRPr sz="1185" dirty="0">
              <a:effectLst/>
              <a:latin typeface="+mn-ea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55" name="圆角矩形 54"/>
          <p:cNvSpPr/>
          <p:nvPr>
            <p:custDataLst>
              <p:tags r:id="rId26"/>
            </p:custDataLst>
          </p:nvPr>
        </p:nvSpPr>
        <p:spPr>
          <a:xfrm>
            <a:off x="8566748" y="2493215"/>
            <a:ext cx="2315212" cy="2398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27"/>
            </p:custDataLst>
          </p:nvPr>
        </p:nvSpPr>
        <p:spPr>
          <a:xfrm>
            <a:off x="8381081" y="4507527"/>
            <a:ext cx="2837349" cy="312718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355" dirty="0">
                <a:solidFill>
                  <a:srgbClr val="FB6200"/>
                </a:solidFill>
                <a:effectLst/>
                <a:latin typeface="+mn-ea"/>
                <a:cs typeface="方正兰亭粗黑简体" panose="02000500000000000000" charset="-122"/>
                <a:sym typeface="+mn-lt"/>
              </a:rPr>
              <a:t>2</a:t>
            </a:r>
            <a:r>
              <a:rPr sz="1185" dirty="0">
                <a:effectLst/>
                <a:latin typeface="+mn-ea"/>
                <a:cs typeface="方正兰亭粗黑简体" panose="02000500000000000000" charset="-122"/>
                <a:sym typeface="+mn-lt"/>
              </a:rPr>
              <a:t>个款式可选</a:t>
            </a:r>
            <a:endParaRPr sz="1185" dirty="0">
              <a:effectLst/>
              <a:latin typeface="+mn-ea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57" name="圆角矩形 56"/>
          <p:cNvSpPr/>
          <p:nvPr>
            <p:custDataLst>
              <p:tags r:id="rId28"/>
            </p:custDataLst>
          </p:nvPr>
        </p:nvSpPr>
        <p:spPr>
          <a:xfrm>
            <a:off x="8545878" y="4520481"/>
            <a:ext cx="2557311" cy="284179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29"/>
            </p:custDataLst>
          </p:nvPr>
        </p:nvSpPr>
        <p:spPr>
          <a:xfrm>
            <a:off x="5185203" y="2449387"/>
            <a:ext cx="2445147" cy="286557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sz="1185" dirty="0">
                <a:effectLst/>
                <a:latin typeface="+mn-ea"/>
                <a:cs typeface="方正兰亭粗黑简体" panose="02000500000000000000" charset="-122"/>
                <a:sym typeface="+mn-lt"/>
              </a:rPr>
              <a:t>指定款龙头、花洒</a:t>
            </a:r>
            <a:endParaRPr lang="zh-CN" sz="1185" dirty="0">
              <a:effectLst/>
              <a:latin typeface="+mn-ea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80" name="圆角矩形 54"/>
          <p:cNvSpPr/>
          <p:nvPr>
            <p:custDataLst>
              <p:tags r:id="rId30"/>
            </p:custDataLst>
          </p:nvPr>
        </p:nvSpPr>
        <p:spPr>
          <a:xfrm>
            <a:off x="5206074" y="2482452"/>
            <a:ext cx="2445147" cy="2398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31"/>
            </p:custDataLst>
          </p:nvPr>
        </p:nvSpPr>
        <p:spPr>
          <a:xfrm>
            <a:off x="1936371" y="2520776"/>
            <a:ext cx="2073453" cy="286557"/>
          </a:xfrm>
          <a:prstGeom prst="rect">
            <a:avLst/>
          </a:prstGeom>
          <a:noFill/>
          <a:ln w="12700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1596" tIns="51596" rIns="51596" bIns="51596" numCol="1" spcCol="38100" rtlCol="0" anchor="t" forceAA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185" dirty="0">
                <a:latin typeface="+mn-ea"/>
                <a:cs typeface="方正兰亭粗黑简体" panose="02000500000000000000" charset="-122"/>
                <a:sym typeface="+mn-lt"/>
              </a:rPr>
              <a:t>Q7</a:t>
            </a:r>
            <a:r>
              <a:rPr lang="zh-CN" altLang="en-US" sz="1185" dirty="0">
                <a:latin typeface="+mn-ea"/>
                <a:cs typeface="方正兰亭粗黑简体" panose="02000500000000000000" charset="-122"/>
                <a:sym typeface="+mn-lt"/>
              </a:rPr>
              <a:t>高颜再迭代</a:t>
            </a:r>
            <a:endParaRPr sz="1185" dirty="0">
              <a:effectLst/>
              <a:latin typeface="+mn-ea"/>
              <a:cs typeface="方正兰亭粗黑简体" panose="02000500000000000000" charset="-122"/>
              <a:sym typeface="+mn-lt"/>
            </a:endParaRPr>
          </a:p>
        </p:txBody>
      </p:sp>
      <p:sp>
        <p:nvSpPr>
          <p:cNvPr id="110" name="圆角矩形 54"/>
          <p:cNvSpPr/>
          <p:nvPr>
            <p:custDataLst>
              <p:tags r:id="rId32"/>
            </p:custDataLst>
          </p:nvPr>
        </p:nvSpPr>
        <p:spPr>
          <a:xfrm>
            <a:off x="1944303" y="2551230"/>
            <a:ext cx="2081328" cy="2398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4944887" y="2816388"/>
            <a:ext cx="1004473" cy="71658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6043545" y="2809204"/>
            <a:ext cx="749331" cy="6937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6857793" y="2818285"/>
            <a:ext cx="813702" cy="67081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4872903" y="3668060"/>
            <a:ext cx="688290" cy="71513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6334130" y="3682960"/>
            <a:ext cx="639379" cy="68533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5653967" y="3654885"/>
            <a:ext cx="584732" cy="69373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7274" y="3672284"/>
            <a:ext cx="638272" cy="69303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8454120" y="2855739"/>
            <a:ext cx="1306961" cy="153166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9814476" y="2853223"/>
            <a:ext cx="1191119" cy="1597656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51"/>
            </p:custDataLst>
          </p:nvPr>
        </p:nvSpPr>
        <p:spPr>
          <a:xfrm>
            <a:off x="5058764" y="4814558"/>
            <a:ext cx="2982293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>
              <a:defRPr/>
            </a:pPr>
            <a:r>
              <a:rPr lang="zh-CN" altLang="en-US" sz="930" dirty="0">
                <a:latin typeface="+mn-ea"/>
              </a:rPr>
              <a:t>选购全套箭牌卫浴</a:t>
            </a:r>
            <a:endParaRPr lang="zh-CN" altLang="en-US" sz="930" dirty="0">
              <a:latin typeface="+mn-ea"/>
            </a:endParaRPr>
          </a:p>
          <a:p>
            <a:pPr algn="ctr" defTabSz="1218565">
              <a:defRPr/>
            </a:pPr>
            <a:r>
              <a:rPr lang="zh-CN" altLang="en-US" sz="930" dirty="0">
                <a:latin typeface="+mn-ea"/>
              </a:rPr>
              <a:t>免费升级指定款龙头、花洒</a:t>
            </a:r>
            <a:endParaRPr lang="zh-CN" altLang="en-US" sz="930" dirty="0">
              <a:latin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52"/>
            </p:custDataLst>
          </p:nvPr>
        </p:nvSpPr>
        <p:spPr>
          <a:xfrm>
            <a:off x="8764764" y="6095667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</a:rPr>
              <a:t>*图片仅为示意，以实物为准</a:t>
            </a:r>
            <a:endParaRPr lang="zh-CN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500000000000000" charset="-122"/>
              <a:ea typeface="方正兰亭黑简体" panose="02000500000000000000" charset="-122"/>
              <a:cs typeface="方正兰亭黑简体" panose="02000500000000000000" charset="-122"/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76960" y="477520"/>
            <a:ext cx="1400175" cy="1400175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54"/>
            </p:custDataLst>
          </p:nvPr>
        </p:nvSpPr>
        <p:spPr>
          <a:xfrm>
            <a:off x="1615652" y="5662246"/>
            <a:ext cx="7103533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hangingPunct="1">
              <a:lnSpc>
                <a:spcPct val="150000"/>
              </a:lnSpc>
              <a:defRPr/>
            </a:pP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备注：以上主材、辅材升级仅限套餐内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指定款</a:t>
            </a: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材料升级，具体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以供应链中心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《2023.10 Q7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活动免升主辅材细则为准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55"/>
            </p:custDataLst>
          </p:nvPr>
        </p:nvSpPr>
        <p:spPr>
          <a:xfrm>
            <a:off x="1283481" y="5935318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 rot="5400000">
            <a:off x="206766" y="1829417"/>
            <a:ext cx="2700014" cy="500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l">
              <a:lnSpc>
                <a:spcPct val="80000"/>
              </a:lnSpc>
              <a:buClrTx/>
              <a:buSzTx/>
              <a:buFontTx/>
            </a:pPr>
            <a:r>
              <a:rPr lang="zh-CN" altLang="en-US" sz="4065" dirty="0">
                <a:solidFill>
                  <a:schemeClr val="bg1">
                    <a:alpha val="23000"/>
                  </a:schemeClr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PART</a:t>
            </a:r>
            <a:r>
              <a:rPr lang="en-US" altLang="zh-CN" sz="4065" dirty="0">
                <a:solidFill>
                  <a:schemeClr val="bg1">
                    <a:alpha val="23000"/>
                  </a:schemeClr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 1</a:t>
            </a:r>
            <a:endParaRPr lang="en-US" altLang="zh-CN" sz="4065" dirty="0">
              <a:solidFill>
                <a:schemeClr val="bg1">
                  <a:alpha val="23000"/>
                </a:schemeClr>
              </a:solidFill>
              <a:effectLst/>
              <a:latin typeface="方正兰亭粗黑简体" panose="02000500000000000000" charset="-122"/>
              <a:ea typeface="方正兰亭粗黑简体" panose="02000500000000000000" charset="-122"/>
              <a:cs typeface="汉仪综艺体简" panose="0201060900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96883" y="1912032"/>
            <a:ext cx="6598422" cy="1250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81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A3</a:t>
            </a:r>
            <a:r>
              <a:rPr lang="zh-CN" sz="508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产品优惠</a:t>
            </a:r>
            <a:endParaRPr lang="zh-CN" sz="508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32" name="文本框 431" descr="7b0a20202020227461726765744d6f64756c65223a202270726f636573734f6e6c696e65466f6e7473220a7d0a"/>
          <p:cNvSpPr txBox="1"/>
          <p:nvPr/>
        </p:nvSpPr>
        <p:spPr>
          <a:xfrm>
            <a:off x="3393440" y="3695018"/>
            <a:ext cx="6797040" cy="746049"/>
          </a:xfrm>
          <a:prstGeom prst="rect">
            <a:avLst/>
          </a:prstGeom>
          <a:noFill/>
        </p:spPr>
        <p:txBody>
          <a:bodyPr wrap="square" lIns="0" tIns="38709" rIns="0" bIns="38709">
            <a:spAutoFit/>
          </a:bodyPr>
          <a:lstStyle/>
          <a:p>
            <a:pPr marL="0" marR="0" lvl="0" indent="0" algn="dist" defTabSz="914400" rtl="0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CCB03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中简黑简" panose="00020600040101010101" charset="-122"/>
              </a:rPr>
              <a:t>A3</a:t>
            </a:r>
            <a:r>
              <a:rPr kumimoji="0" lang="zh-CN" altLang="en-US" sz="4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CCB03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中简黑简" panose="00020600040101010101" charset="-122"/>
              </a:rPr>
              <a:t>选择面新增</a:t>
            </a:r>
            <a:r>
              <a:rPr kumimoji="0" lang="en-US" altLang="zh-CN" sz="6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CCB03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中简黑简" panose="00020600040101010101" charset="-122"/>
              </a:rPr>
              <a:t>200%</a:t>
            </a:r>
            <a:r>
              <a:rPr kumimoji="0" lang="en-US" altLang="zh-CN" sz="4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CCB03"/>
                </a:highligh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中简黑简" panose="00020600040101010101" charset="-122"/>
              </a:rPr>
              <a:t>+</a:t>
            </a:r>
            <a:endParaRPr kumimoji="0" lang="zh-CN" altLang="en-US" sz="40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FCCB03"/>
              </a:highligh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汉仪中简黑简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304658" y="732637"/>
            <a:ext cx="2796789" cy="4596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030" dirty="0">
                <a:solidFill>
                  <a:srgbClr val="FE927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SHENGDU</a:t>
            </a:r>
            <a:endParaRPr lang="en-US" altLang="zh-CN" sz="2030" dirty="0">
              <a:solidFill>
                <a:srgbClr val="FE9270"/>
              </a:solidFill>
              <a:effectLst/>
              <a:latin typeface="方正兰亭粗黑简体" panose="02000500000000000000" charset="-122"/>
              <a:ea typeface="方正兰亭粗黑简体" panose="02000500000000000000" charset="-122"/>
              <a:cs typeface="汉仪综艺体简" panose="0201060900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764301" y="1443931"/>
            <a:ext cx="8503808" cy="4410238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09709" y="2146787"/>
          <a:ext cx="7813040" cy="3519805"/>
        </p:xfrm>
        <a:graphic>
          <a:graphicData uri="http://schemas.openxmlformats.org/drawingml/2006/table">
            <a:tbl>
              <a:tblPr firstRow="1" firstCol="1" bandCol="1">
                <a:solidFill>
                  <a:srgbClr val="92D050"/>
                </a:solidFill>
                <a:tableStyleId>{6C994D0B-ABFB-47D2-B029-977806BF131F}</a:tableStyleId>
              </a:tblPr>
              <a:tblGrid>
                <a:gridCol w="3853815"/>
                <a:gridCol w="3959225"/>
              </a:tblGrid>
              <a:tr h="5207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3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合同金额</a:t>
                      </a:r>
                      <a:endParaRPr lang="zh-CN" altLang="en-US" sz="203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76" marR="5376" marT="5376" marB="0" anchor="ctr"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25000"/>
                            <a:lumOff val="75000"/>
                          </a:schemeClr>
                        </a:gs>
                        <a:gs pos="100000">
                          <a:schemeClr val="accent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3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赠送好来屋衣柜面积</a:t>
                      </a:r>
                      <a:r>
                        <a:rPr lang="en-US" altLang="zh-CN" sz="203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(m²)</a:t>
                      </a:r>
                      <a:endParaRPr lang="en-US" altLang="zh-CN" sz="203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76" marR="5376" marT="5376" marB="0" anchor="ctr"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25000"/>
                            <a:lumOff val="75000"/>
                          </a:schemeClr>
                        </a:gs>
                        <a:gs pos="100000">
                          <a:schemeClr val="accent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10</a:t>
                      </a:r>
                      <a:r>
                        <a:rPr lang="zh-CN" altLang="en-US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万以下</a:t>
                      </a:r>
                      <a:endParaRPr lang="zh-CN" altLang="en-US" sz="2400" u="none" strike="noStrike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+mn-ea"/>
                        <a:ea typeface="+mn-ea"/>
                        <a:cs typeface="方正兰亭中黑简体" panose="02000500000000000000" charset="-122"/>
                      </a:endParaRPr>
                    </a:p>
                  </a:txBody>
                  <a:tcPr marL="5376" marR="5376" marT="53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71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1695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m²</a:t>
                      </a:r>
                      <a:endParaRPr lang="zh-CN" altLang="en-US" sz="1695" b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76" marR="5376" marT="5376" marB="0" anchor="ctr"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994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10</a:t>
                      </a:r>
                      <a:r>
                        <a:rPr lang="zh-CN" altLang="en-US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万（含）</a:t>
                      </a:r>
                      <a:r>
                        <a:rPr lang="en-US" altLang="zh-CN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-12</a:t>
                      </a:r>
                      <a:r>
                        <a:rPr lang="zh-CN" altLang="en-US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万</a:t>
                      </a:r>
                      <a:endParaRPr lang="zh-CN" altLang="en-US" sz="2400" u="none" strike="noStrike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+mn-ea"/>
                        <a:ea typeface="+mn-ea"/>
                        <a:cs typeface="方正兰亭中黑简体" panose="02000500000000000000" charset="-122"/>
                      </a:endParaRPr>
                    </a:p>
                  </a:txBody>
                  <a:tcPr marL="5376" marR="5376" marT="53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271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zh-CN" altLang="en-US" sz="1695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+mn-ea"/>
                        </a:rPr>
                        <a:t>m²</a:t>
                      </a:r>
                      <a:endParaRPr lang="zh-CN" altLang="en-US" sz="1695" b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5376" marR="5376" marT="5376" marB="0" anchor="ctr"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12</a:t>
                      </a:r>
                      <a:r>
                        <a:rPr lang="zh-CN" altLang="en-US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万（含）</a:t>
                      </a:r>
                      <a:r>
                        <a:rPr lang="en-US" altLang="zh-CN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-15</a:t>
                      </a:r>
                      <a:r>
                        <a:rPr lang="zh-CN" altLang="en-US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万</a:t>
                      </a:r>
                      <a:endParaRPr lang="zh-CN" altLang="en-US" sz="2400" u="none" strike="noStrike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+mn-ea"/>
                        <a:ea typeface="+mn-ea"/>
                        <a:cs typeface="方正兰亭中黑简体" panose="02000500000000000000" charset="-122"/>
                      </a:endParaRPr>
                    </a:p>
                  </a:txBody>
                  <a:tcPr marL="5376" marR="5376" marT="53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71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695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+mn-ea"/>
                        </a:rPr>
                        <a:t>m²</a:t>
                      </a:r>
                      <a:endParaRPr lang="zh-CN" altLang="en-US" sz="1695" b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5376" marR="5376" marT="5376" marB="0" anchor="ctr"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15</a:t>
                      </a:r>
                      <a:r>
                        <a:rPr lang="zh-CN" altLang="en-US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万（含）</a:t>
                      </a:r>
                      <a:r>
                        <a:rPr lang="en-US" altLang="zh-CN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-18</a:t>
                      </a:r>
                      <a:r>
                        <a:rPr lang="zh-CN" altLang="en-US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万</a:t>
                      </a:r>
                      <a:endParaRPr lang="zh-CN" altLang="en-US" sz="2400" u="none" strike="noStrike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+mn-ea"/>
                        <a:ea typeface="+mn-ea"/>
                        <a:cs typeface="方正兰亭中黑简体" panose="02000500000000000000" charset="-122"/>
                      </a:endParaRPr>
                    </a:p>
                  </a:txBody>
                  <a:tcPr marL="5376" marR="5376" marT="53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71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  <a:r>
                        <a:rPr lang="zh-CN" altLang="en-US" sz="1695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+mn-ea"/>
                        </a:rPr>
                        <a:t>m²</a:t>
                      </a:r>
                      <a:endParaRPr lang="zh-CN" altLang="en-US" sz="1695" b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5376" marR="5376" marT="5376" marB="0" anchor="ctr"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994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18</a:t>
                      </a:r>
                      <a:r>
                        <a:rPr lang="zh-CN" altLang="en-US" sz="2400" u="none" strike="noStrike" dirty="0">
                          <a:ln>
                            <a:noFill/>
                          </a:ln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effectLst/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万（含）以上</a:t>
                      </a:r>
                      <a:endParaRPr lang="zh-CN" altLang="en-US" sz="2400" u="none" strike="noStrike" dirty="0">
                        <a:ln>
                          <a:noFill/>
                        </a:ln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effectLst/>
                        <a:latin typeface="+mn-ea"/>
                        <a:ea typeface="+mn-ea"/>
                        <a:cs typeface="方正兰亭中黑简体" panose="02000500000000000000" charset="-122"/>
                      </a:endParaRPr>
                    </a:p>
                  </a:txBody>
                  <a:tcPr marL="5376" marR="5376" marT="537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71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  <a:r>
                        <a:rPr lang="zh-CN" altLang="en-US" sz="1695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+mn-ea"/>
                        </a:rPr>
                        <a:t>m²</a:t>
                      </a:r>
                      <a:endParaRPr lang="zh-CN" altLang="en-US" sz="1695" b="1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+mn-ea"/>
                      </a:endParaRPr>
                    </a:p>
                  </a:txBody>
                  <a:tcPr marL="5376" marR="5376" marT="5376" marB="0" anchor="ctr">
                    <a:lnT w="19050">
                      <a:solidFill>
                        <a:schemeClr val="bg1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957322" y="760594"/>
            <a:ext cx="4666913" cy="403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A3</a:t>
            </a:r>
            <a:r>
              <a:rPr lang="zh-CN" alt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优惠方案</a:t>
            </a:r>
            <a:r>
              <a:rPr 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 </a:t>
            </a:r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【</a:t>
            </a:r>
            <a:r>
              <a:rPr lang="zh-CN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全屋</a:t>
            </a:r>
            <a:r>
              <a:rPr sz="2030" b="1" spc="400" dirty="0" err="1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定制</a:t>
            </a:r>
            <a:r>
              <a:rPr lang="zh-CN" alt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版</a:t>
            </a:r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】</a:t>
            </a:r>
            <a:endParaRPr sz="2030" b="1" spc="400" dirty="0">
              <a:ln w="9525"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872615" y="1582420"/>
            <a:ext cx="4223385" cy="455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370" b="1" dirty="0">
                <a:ln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「A3 </a:t>
            </a:r>
            <a:r>
              <a:rPr lang="zh-CN" altLang="en-US" sz="2370" b="1" dirty="0">
                <a:ln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新品钜惠</a:t>
            </a:r>
            <a:r>
              <a:rPr lang="zh-CN" sz="2370" b="1" dirty="0">
                <a:ln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送全屋定制」</a:t>
            </a:r>
            <a:endParaRPr lang="zh-CN" sz="2370" b="1" dirty="0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击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920" y="3636010"/>
            <a:ext cx="3108325" cy="31083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092835" y="608012"/>
            <a:ext cx="10311130" cy="5641975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25"/>
              <a:t>A3套餐升级600*1200大地砖，须补铺贴人工15元/㎡</a:t>
            </a:r>
            <a:endParaRPr lang="zh-CN" altLang="en-US" sz="1525"/>
          </a:p>
        </p:txBody>
      </p:sp>
      <p:sp>
        <p:nvSpPr>
          <p:cNvPr id="45" name="矩形 44"/>
          <p:cNvSpPr/>
          <p:nvPr>
            <p:custDataLst>
              <p:tags r:id="rId1"/>
            </p:custDataLst>
          </p:nvPr>
        </p:nvSpPr>
        <p:spPr>
          <a:xfrm>
            <a:off x="4290919" y="860398"/>
            <a:ext cx="4117764" cy="404726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A3</a:t>
            </a:r>
            <a:r>
              <a:rPr lang="zh-CN" alt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限时免升</a:t>
            </a:r>
            <a:r>
              <a:rPr lang="en-US" altLang="zh-CN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【</a:t>
            </a:r>
            <a:r>
              <a:rPr lang="zh-CN" alt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一</a:t>
            </a:r>
            <a:r>
              <a:rPr lang="en-US" altLang="zh-CN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】</a:t>
            </a:r>
            <a:endParaRPr sz="2030" b="1" spc="400" dirty="0">
              <a:ln w="9525"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pic>
        <p:nvPicPr>
          <p:cNvPr id="10" name="图片 9" descr="射箭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" y="0"/>
            <a:ext cx="1622425" cy="1984375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2022083" y="4478701"/>
            <a:ext cx="3179192" cy="552214"/>
            <a:chOff x="1093" y="2291"/>
            <a:chExt cx="4307" cy="631"/>
          </a:xfrm>
        </p:grpSpPr>
        <p:sp>
          <p:nvSpPr>
            <p:cNvPr id="64" name="任意多边形 33"/>
            <p:cNvSpPr/>
            <p:nvPr>
              <p:custDataLst>
                <p:tags r:id="rId3"/>
              </p:custDataLst>
            </p:nvPr>
          </p:nvSpPr>
          <p:spPr>
            <a:xfrm rot="10800000" flipH="1">
              <a:off x="1093" y="2291"/>
              <a:ext cx="4307" cy="631"/>
            </a:xfrm>
            <a:custGeom>
              <a:avLst/>
              <a:gdLst>
                <a:gd name="connsiteX0" fmla="*/ 0 w 3375701"/>
                <a:gd name="connsiteY0" fmla="*/ 0 h 571500"/>
                <a:gd name="connsiteX1" fmla="*/ 459604 w 3375701"/>
                <a:gd name="connsiteY1" fmla="*/ 0 h 571500"/>
                <a:gd name="connsiteX2" fmla="*/ 527438 w 3375701"/>
                <a:gd name="connsiteY2" fmla="*/ 83820 h 571500"/>
                <a:gd name="connsiteX3" fmla="*/ 595272 w 3375701"/>
                <a:gd name="connsiteY3" fmla="*/ 0 h 571500"/>
                <a:gd name="connsiteX4" fmla="*/ 3375701 w 3375701"/>
                <a:gd name="connsiteY4" fmla="*/ 0 h 571500"/>
                <a:gd name="connsiteX5" fmla="*/ 3375701 w 3375701"/>
                <a:gd name="connsiteY5" fmla="*/ 571500 h 571500"/>
                <a:gd name="connsiteX6" fmla="*/ 0 w 3375701"/>
                <a:gd name="connsiteY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701" h="571500">
                  <a:moveTo>
                    <a:pt x="0" y="0"/>
                  </a:moveTo>
                  <a:lnTo>
                    <a:pt x="459604" y="0"/>
                  </a:lnTo>
                  <a:lnTo>
                    <a:pt x="527438" y="83820"/>
                  </a:lnTo>
                  <a:lnTo>
                    <a:pt x="595272" y="0"/>
                  </a:lnTo>
                  <a:lnTo>
                    <a:pt x="3375701" y="0"/>
                  </a:lnTo>
                  <a:lnTo>
                    <a:pt x="337570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latin typeface="+mj-ea"/>
                <a:ea typeface="+mj-ea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4"/>
              </p:custDataLst>
            </p:nvPr>
          </p:nvSpPr>
          <p:spPr>
            <a:xfrm>
              <a:off x="1482" y="2405"/>
              <a:ext cx="3474" cy="38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pPr algn="ctr" defTabSz="1218565"/>
              <a:r>
                <a:rPr lang="zh-CN" altLang="en-US" sz="1400" dirty="0">
                  <a:solidFill>
                    <a:schemeClr val="bg1"/>
                  </a:solidFill>
                  <a:latin typeface="+mn-ea"/>
                  <a:cs typeface="方正兰亭黑简体" panose="02000500000000000000" charset="-122"/>
                  <a:sym typeface="+mn-ea"/>
                </a:rPr>
                <a:t>罗马利奥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  <a:cs typeface="方正兰亭黑简体" panose="02000500000000000000" charset="-122"/>
                  <a:sym typeface="+mn-ea"/>
                </a:rPr>
                <a:t>|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  <a:cs typeface="方正兰亭黑简体" panose="02000500000000000000" charset="-122"/>
                  <a:sym typeface="+mn-ea"/>
                </a:rPr>
                <a:t>新中源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  <a:cs typeface="方正兰亭黑简体" panose="02000500000000000000" charset="-122"/>
                  <a:sym typeface="+mn-ea"/>
                </a:rPr>
                <a:t>|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  <a:cs typeface="方正兰亭黑简体" panose="02000500000000000000" charset="-122"/>
                  <a:sym typeface="+mn-ea"/>
                </a:rPr>
                <a:t>冠珠</a:t>
              </a:r>
              <a:endParaRPr lang="en-US" altLang="zh-CN" sz="1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endParaRPr>
            </a:p>
            <a:p>
              <a:pPr algn="ctr" defTabSz="1218565"/>
              <a:r>
                <a:rPr lang="en-US" altLang="zh-CN" sz="1400" dirty="0">
                  <a:solidFill>
                    <a:schemeClr val="bg1"/>
                  </a:solidFill>
                  <a:latin typeface="+mn-ea"/>
                  <a:sym typeface="+mn-ea"/>
                </a:rPr>
                <a:t>600*1200mm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+mn-ea"/>
                </a:rPr>
                <a:t>大地砖免费升级</a:t>
              </a:r>
              <a:endParaRPr lang="zh-CN" altLang="en-US" sz="1400" dirty="0">
                <a:solidFill>
                  <a:schemeClr val="bg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74" name="圆角矩形 43"/>
          <p:cNvSpPr/>
          <p:nvPr>
            <p:custDataLst>
              <p:tags r:id="rId5"/>
            </p:custDataLst>
          </p:nvPr>
        </p:nvSpPr>
        <p:spPr>
          <a:xfrm>
            <a:off x="2591357" y="5631767"/>
            <a:ext cx="1774322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540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518085" y="4490812"/>
            <a:ext cx="3839276" cy="547840"/>
            <a:chOff x="1482" y="2298"/>
            <a:chExt cx="5928" cy="631"/>
          </a:xfrm>
        </p:grpSpPr>
        <p:sp>
          <p:nvSpPr>
            <p:cNvPr id="78" name="文本框 77"/>
            <p:cNvSpPr txBox="1"/>
            <p:nvPr>
              <p:custDataLst>
                <p:tags r:id="rId6"/>
              </p:custDataLst>
            </p:nvPr>
          </p:nvSpPr>
          <p:spPr>
            <a:xfrm>
              <a:off x="1482" y="2405"/>
              <a:ext cx="3474" cy="38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pPr algn="ctr" defTabSz="774065">
                <a:defRPr/>
              </a:pPr>
              <a:r>
                <a:rPr lang="zh-CN" alt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国内知名品牌</a:t>
              </a:r>
              <a:endParaRPr lang="en-US" altLang="zh-CN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defTabSz="774065">
                <a:defRPr/>
              </a:pPr>
              <a:r>
                <a:rPr lang="zh-CN" alt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永吉地板免升名额</a:t>
              </a:r>
              <a:endParaRPr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85" name="任意多边形 33"/>
            <p:cNvSpPr/>
            <p:nvPr>
              <p:custDataLst>
                <p:tags r:id="rId7"/>
              </p:custDataLst>
            </p:nvPr>
          </p:nvSpPr>
          <p:spPr>
            <a:xfrm rot="10800000" flipH="1">
              <a:off x="2501" y="2298"/>
              <a:ext cx="4909" cy="631"/>
            </a:xfrm>
            <a:custGeom>
              <a:avLst/>
              <a:gdLst>
                <a:gd name="connsiteX0" fmla="*/ 0 w 3375701"/>
                <a:gd name="connsiteY0" fmla="*/ 0 h 571500"/>
                <a:gd name="connsiteX1" fmla="*/ 459604 w 3375701"/>
                <a:gd name="connsiteY1" fmla="*/ 0 h 571500"/>
                <a:gd name="connsiteX2" fmla="*/ 527438 w 3375701"/>
                <a:gd name="connsiteY2" fmla="*/ 83820 h 571500"/>
                <a:gd name="connsiteX3" fmla="*/ 595272 w 3375701"/>
                <a:gd name="connsiteY3" fmla="*/ 0 h 571500"/>
                <a:gd name="connsiteX4" fmla="*/ 3375701 w 3375701"/>
                <a:gd name="connsiteY4" fmla="*/ 0 h 571500"/>
                <a:gd name="connsiteX5" fmla="*/ 3375701 w 3375701"/>
                <a:gd name="connsiteY5" fmla="*/ 571500 h 571500"/>
                <a:gd name="connsiteX6" fmla="*/ 0 w 3375701"/>
                <a:gd name="connsiteY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701" h="571500">
                  <a:moveTo>
                    <a:pt x="0" y="0"/>
                  </a:moveTo>
                  <a:lnTo>
                    <a:pt x="459604" y="0"/>
                  </a:lnTo>
                  <a:lnTo>
                    <a:pt x="527438" y="83820"/>
                  </a:lnTo>
                  <a:lnTo>
                    <a:pt x="595272" y="0"/>
                  </a:lnTo>
                  <a:lnTo>
                    <a:pt x="3375701" y="0"/>
                  </a:lnTo>
                  <a:lnTo>
                    <a:pt x="337570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latin typeface="+mj-ea"/>
                <a:ea typeface="+mj-ea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8"/>
              </p:custDataLst>
            </p:nvPr>
          </p:nvSpPr>
          <p:spPr>
            <a:xfrm>
              <a:off x="3466" y="2402"/>
              <a:ext cx="3474" cy="38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pPr defTabSz="1218565"/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+mn-ea"/>
                </a:rPr>
                <a:t>名族集成照明灯</a:t>
              </a:r>
              <a:endParaRPr lang="zh-CN" altLang="en-US" sz="1400" dirty="0">
                <a:solidFill>
                  <a:schemeClr val="bg1"/>
                </a:solidFill>
                <a:latin typeface="+mn-ea"/>
                <a:sym typeface="+mn-ea"/>
              </a:endParaRPr>
            </a:p>
            <a:p>
              <a:pPr defTabSz="1218565"/>
              <a:r>
                <a:rPr lang="en-US" altLang="zh-CN" sz="1400" dirty="0">
                  <a:solidFill>
                    <a:schemeClr val="bg1"/>
                  </a:solidFill>
                  <a:latin typeface="+mn-ea"/>
                  <a:sym typeface="+mn-ea"/>
                </a:rPr>
                <a:t>300*600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  <a:sym typeface="+mn-ea"/>
                </a:rPr>
                <a:t>规格免费升级</a:t>
              </a:r>
              <a:endParaRPr lang="zh-CN" altLang="en-US" sz="1400" dirty="0">
                <a:solidFill>
                  <a:schemeClr val="bg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2170430" y="5116195"/>
            <a:ext cx="2703195" cy="471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大品牌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18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款大地砖可选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厨卫墙地砖升级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Q7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新中源指定款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988340" y="5153841"/>
            <a:ext cx="2169160" cy="325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选名族扣板、照明和电器，均享受照明灯选一送一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sp>
        <p:nvSpPr>
          <p:cNvPr id="84" name="圆角矩形 43"/>
          <p:cNvSpPr/>
          <p:nvPr>
            <p:custDataLst>
              <p:tags r:id="rId9"/>
            </p:custDataLst>
          </p:nvPr>
        </p:nvSpPr>
        <p:spPr>
          <a:xfrm>
            <a:off x="8408683" y="5648335"/>
            <a:ext cx="1774322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599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67769" y="4072404"/>
            <a:ext cx="2169160" cy="325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185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935341" y="2892187"/>
            <a:ext cx="3515362" cy="1357509"/>
          </a:xfrm>
          <a:prstGeom prst="rect">
            <a:avLst/>
          </a:prstGeom>
        </p:spPr>
      </p:pic>
      <p:pic>
        <p:nvPicPr>
          <p:cNvPr id="33" name="Picture 2" descr="https://imgmall.tg.com.cn/group1/M00/2D/B2/CgoUoVKe1liRwHb_AAGybZqFkto517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41" y="1655659"/>
            <a:ext cx="3528558" cy="13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6640" y="1655658"/>
            <a:ext cx="4319398" cy="2570972"/>
          </a:xfrm>
          <a:prstGeom prst="rect">
            <a:avLst/>
          </a:prstGeom>
        </p:spPr>
      </p:pic>
      <p:sp>
        <p:nvSpPr>
          <p:cNvPr id="42" name="文本框 41"/>
          <p:cNvSpPr txBox="1"/>
          <p:nvPr>
            <p:custDataLst>
              <p:tags r:id="rId14"/>
            </p:custDataLst>
          </p:nvPr>
        </p:nvSpPr>
        <p:spPr>
          <a:xfrm>
            <a:off x="4499142" y="5705704"/>
            <a:ext cx="3620392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hangingPunct="1">
              <a:lnSpc>
                <a:spcPct val="150000"/>
              </a:lnSpc>
              <a:defRPr/>
            </a:pP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备注：以上主材、辅材升级仅限套餐内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指定款</a:t>
            </a: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材料升级，具体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以供应链中心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《2023.10 A3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活动免升主辅材细则为准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15"/>
            </p:custDataLst>
          </p:nvPr>
        </p:nvSpPr>
        <p:spPr>
          <a:xfrm>
            <a:off x="8714691" y="737287"/>
            <a:ext cx="244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21840" y="4204335"/>
            <a:ext cx="34302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/>
              <a:t>A3套餐升级600*1200大地砖，须补铺贴人工15元/㎡</a:t>
            </a:r>
            <a:endParaRPr lang="zh-CN" altLang="en-US" sz="1000"/>
          </a:p>
        </p:txBody>
      </p:sp>
    </p:spTree>
    <p:custDataLst>
      <p:tags r:id="rId1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433137" y="375386"/>
            <a:ext cx="11367436" cy="5958038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pic>
        <p:nvPicPr>
          <p:cNvPr id="10" name="图片 9" descr="射箭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095" y="0"/>
            <a:ext cx="1622425" cy="1984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1984375"/>
            <a:ext cx="3385553" cy="2038362"/>
          </a:xfrm>
          <a:prstGeom prst="rect">
            <a:avLst/>
          </a:prstGeom>
        </p:spPr>
      </p:pic>
      <p:sp>
        <p:nvSpPr>
          <p:cNvPr id="11" name="AutoShape 2" descr="http://www.yongjiwooden.com/images/upload/image/20220321/20220321175831_34041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8641" r="8565"/>
          <a:stretch>
            <a:fillRect/>
          </a:stretch>
        </p:blipFill>
        <p:spPr>
          <a:xfrm>
            <a:off x="4563412" y="2017431"/>
            <a:ext cx="3456681" cy="2038362"/>
          </a:xfrm>
          <a:prstGeom prst="rect">
            <a:avLst/>
          </a:prstGeom>
        </p:spPr>
      </p:pic>
      <p:sp>
        <p:nvSpPr>
          <p:cNvPr id="58" name="矩形 57"/>
          <p:cNvSpPr/>
          <p:nvPr>
            <p:custDataLst>
              <p:tags r:id="rId4"/>
            </p:custDataLst>
          </p:nvPr>
        </p:nvSpPr>
        <p:spPr>
          <a:xfrm>
            <a:off x="4196503" y="1294447"/>
            <a:ext cx="4572112" cy="40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30" b="1" spc="400" dirty="0">
                <a:ln w="952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三大顶流地板品牌限量免升名额</a:t>
            </a:r>
            <a:endParaRPr sz="2030" b="1" spc="400" dirty="0">
              <a:ln w="9525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516079" y="4138318"/>
            <a:ext cx="2221913" cy="492431"/>
            <a:chOff x="986" y="2262"/>
            <a:chExt cx="4307" cy="631"/>
          </a:xfrm>
        </p:grpSpPr>
        <p:sp>
          <p:nvSpPr>
            <p:cNvPr id="64" name="任意多边形 33"/>
            <p:cNvSpPr/>
            <p:nvPr>
              <p:custDataLst>
                <p:tags r:id="rId5"/>
              </p:custDataLst>
            </p:nvPr>
          </p:nvSpPr>
          <p:spPr>
            <a:xfrm rot="10800000" flipH="1">
              <a:off x="986" y="2262"/>
              <a:ext cx="4307" cy="631"/>
            </a:xfrm>
            <a:custGeom>
              <a:avLst/>
              <a:gdLst>
                <a:gd name="connsiteX0" fmla="*/ 0 w 3375701"/>
                <a:gd name="connsiteY0" fmla="*/ 0 h 571500"/>
                <a:gd name="connsiteX1" fmla="*/ 459604 w 3375701"/>
                <a:gd name="connsiteY1" fmla="*/ 0 h 571500"/>
                <a:gd name="connsiteX2" fmla="*/ 527438 w 3375701"/>
                <a:gd name="connsiteY2" fmla="*/ 83820 h 571500"/>
                <a:gd name="connsiteX3" fmla="*/ 595272 w 3375701"/>
                <a:gd name="connsiteY3" fmla="*/ 0 h 571500"/>
                <a:gd name="connsiteX4" fmla="*/ 3375701 w 3375701"/>
                <a:gd name="connsiteY4" fmla="*/ 0 h 571500"/>
                <a:gd name="connsiteX5" fmla="*/ 3375701 w 3375701"/>
                <a:gd name="connsiteY5" fmla="*/ 571500 h 571500"/>
                <a:gd name="connsiteX6" fmla="*/ 0 w 3375701"/>
                <a:gd name="connsiteY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701" h="571500">
                  <a:moveTo>
                    <a:pt x="0" y="0"/>
                  </a:moveTo>
                  <a:lnTo>
                    <a:pt x="459604" y="0"/>
                  </a:lnTo>
                  <a:lnTo>
                    <a:pt x="527438" y="83820"/>
                  </a:lnTo>
                  <a:lnTo>
                    <a:pt x="595272" y="0"/>
                  </a:lnTo>
                  <a:lnTo>
                    <a:pt x="3375701" y="0"/>
                  </a:lnTo>
                  <a:lnTo>
                    <a:pt x="337570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latin typeface="+mj-ea"/>
                <a:ea typeface="+mj-ea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6"/>
              </p:custDataLst>
            </p:nvPr>
          </p:nvSpPr>
          <p:spPr>
            <a:xfrm>
              <a:off x="1482" y="2405"/>
              <a:ext cx="3474" cy="38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pPr algn="ctr" defTabSz="774065">
                <a:defRPr/>
              </a:pPr>
              <a:r>
                <a:rPr lang="zh-CN" alt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国际顶流品牌</a:t>
              </a:r>
              <a:endParaRPr lang="en-US" altLang="zh-CN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defTabSz="774065">
                <a:defRPr/>
              </a:pPr>
              <a:r>
                <a:rPr lang="zh-CN" alt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世友地板免升名额</a:t>
              </a:r>
              <a:endParaRPr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4" name="圆角矩形 43"/>
          <p:cNvSpPr/>
          <p:nvPr>
            <p:custDataLst>
              <p:tags r:id="rId7"/>
            </p:custDataLst>
          </p:nvPr>
        </p:nvSpPr>
        <p:spPr>
          <a:xfrm>
            <a:off x="1766251" y="5559646"/>
            <a:ext cx="1774322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1015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sp>
        <p:nvSpPr>
          <p:cNvPr id="77" name="任意多边形 33"/>
          <p:cNvSpPr/>
          <p:nvPr>
            <p:custDataLst>
              <p:tags r:id="rId8"/>
            </p:custDataLst>
          </p:nvPr>
        </p:nvSpPr>
        <p:spPr>
          <a:xfrm rot="10800000" flipH="1">
            <a:off x="5147807" y="4138320"/>
            <a:ext cx="2327396" cy="492431"/>
          </a:xfrm>
          <a:custGeom>
            <a:avLst/>
            <a:gdLst>
              <a:gd name="connsiteX0" fmla="*/ 0 w 3375701"/>
              <a:gd name="connsiteY0" fmla="*/ 0 h 571500"/>
              <a:gd name="connsiteX1" fmla="*/ 459604 w 3375701"/>
              <a:gd name="connsiteY1" fmla="*/ 0 h 571500"/>
              <a:gd name="connsiteX2" fmla="*/ 527438 w 3375701"/>
              <a:gd name="connsiteY2" fmla="*/ 83820 h 571500"/>
              <a:gd name="connsiteX3" fmla="*/ 595272 w 3375701"/>
              <a:gd name="connsiteY3" fmla="*/ 0 h 571500"/>
              <a:gd name="connsiteX4" fmla="*/ 3375701 w 3375701"/>
              <a:gd name="connsiteY4" fmla="*/ 0 h 571500"/>
              <a:gd name="connsiteX5" fmla="*/ 3375701 w 3375701"/>
              <a:gd name="connsiteY5" fmla="*/ 571500 h 571500"/>
              <a:gd name="connsiteX6" fmla="*/ 0 w 3375701"/>
              <a:gd name="connsiteY6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5701" h="571500">
                <a:moveTo>
                  <a:pt x="0" y="0"/>
                </a:moveTo>
                <a:lnTo>
                  <a:pt x="459604" y="0"/>
                </a:lnTo>
                <a:lnTo>
                  <a:pt x="527438" y="83820"/>
                </a:lnTo>
                <a:lnTo>
                  <a:pt x="595272" y="0"/>
                </a:lnTo>
                <a:lnTo>
                  <a:pt x="3375701" y="0"/>
                </a:lnTo>
                <a:lnTo>
                  <a:pt x="3375701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j-ea"/>
              <a:ea typeface="+mj-ea"/>
            </a:endParaRPr>
          </a:p>
        </p:txBody>
      </p:sp>
      <p:sp>
        <p:nvSpPr>
          <p:cNvPr id="78" name="文本框 77"/>
          <p:cNvSpPr txBox="1"/>
          <p:nvPr>
            <p:custDataLst>
              <p:tags r:id="rId9"/>
            </p:custDataLst>
          </p:nvPr>
        </p:nvSpPr>
        <p:spPr>
          <a:xfrm>
            <a:off x="5438585" y="4249917"/>
            <a:ext cx="2036618" cy="301234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国内知名品牌</a:t>
            </a:r>
            <a:endParaRPr lang="en-US" altLang="zh-CN"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永吉地板免升名额</a:t>
            </a:r>
            <a:endParaRPr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5" name="任意多边形 33"/>
          <p:cNvSpPr/>
          <p:nvPr>
            <p:custDataLst>
              <p:tags r:id="rId10"/>
            </p:custDataLst>
          </p:nvPr>
        </p:nvSpPr>
        <p:spPr>
          <a:xfrm rot="10800000" flipH="1">
            <a:off x="8533377" y="4123492"/>
            <a:ext cx="2327396" cy="492431"/>
          </a:xfrm>
          <a:custGeom>
            <a:avLst/>
            <a:gdLst>
              <a:gd name="connsiteX0" fmla="*/ 0 w 3375701"/>
              <a:gd name="connsiteY0" fmla="*/ 0 h 571500"/>
              <a:gd name="connsiteX1" fmla="*/ 459604 w 3375701"/>
              <a:gd name="connsiteY1" fmla="*/ 0 h 571500"/>
              <a:gd name="connsiteX2" fmla="*/ 527438 w 3375701"/>
              <a:gd name="connsiteY2" fmla="*/ 83820 h 571500"/>
              <a:gd name="connsiteX3" fmla="*/ 595272 w 3375701"/>
              <a:gd name="connsiteY3" fmla="*/ 0 h 571500"/>
              <a:gd name="connsiteX4" fmla="*/ 3375701 w 3375701"/>
              <a:gd name="connsiteY4" fmla="*/ 0 h 571500"/>
              <a:gd name="connsiteX5" fmla="*/ 3375701 w 3375701"/>
              <a:gd name="connsiteY5" fmla="*/ 571500 h 571500"/>
              <a:gd name="connsiteX6" fmla="*/ 0 w 3375701"/>
              <a:gd name="connsiteY6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5701" h="571500">
                <a:moveTo>
                  <a:pt x="0" y="0"/>
                </a:moveTo>
                <a:lnTo>
                  <a:pt x="459604" y="0"/>
                </a:lnTo>
                <a:lnTo>
                  <a:pt x="527438" y="83820"/>
                </a:lnTo>
                <a:lnTo>
                  <a:pt x="595272" y="0"/>
                </a:lnTo>
                <a:lnTo>
                  <a:pt x="3375701" y="0"/>
                </a:lnTo>
                <a:lnTo>
                  <a:pt x="3375701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j-ea"/>
              <a:ea typeface="+mj-ea"/>
            </a:endParaRPr>
          </a:p>
        </p:txBody>
      </p:sp>
      <p:sp>
        <p:nvSpPr>
          <p:cNvPr id="86" name="文本框 85"/>
          <p:cNvSpPr txBox="1"/>
          <p:nvPr>
            <p:custDataLst>
              <p:tags r:id="rId11"/>
            </p:custDataLst>
          </p:nvPr>
        </p:nvSpPr>
        <p:spPr>
          <a:xfrm>
            <a:off x="8568552" y="4206214"/>
            <a:ext cx="2036618" cy="301234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全球优质地板服务商</a:t>
            </a:r>
            <a:endParaRPr lang="en-US" altLang="zh-CN"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生活家地板免升名额</a:t>
            </a:r>
            <a:endParaRPr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568832" y="4877222"/>
            <a:ext cx="2169160" cy="325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免费升级世友指定款地板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16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款花色任选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207173" y="4877222"/>
            <a:ext cx="2169160" cy="325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免费升级永吉指定款地板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款花色任选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768615" y="4811242"/>
            <a:ext cx="2169160" cy="325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免费升级生活家指定款地板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款花色任选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sp>
        <p:nvSpPr>
          <p:cNvPr id="83" name="圆角矩形 43"/>
          <p:cNvSpPr/>
          <p:nvPr>
            <p:custDataLst>
              <p:tags r:id="rId12"/>
            </p:custDataLst>
          </p:nvPr>
        </p:nvSpPr>
        <p:spPr>
          <a:xfrm>
            <a:off x="5468060" y="5543826"/>
            <a:ext cx="1774322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1015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sp>
        <p:nvSpPr>
          <p:cNvPr id="84" name="圆角矩形 43"/>
          <p:cNvSpPr/>
          <p:nvPr>
            <p:custDataLst>
              <p:tags r:id="rId13"/>
            </p:custDataLst>
          </p:nvPr>
        </p:nvSpPr>
        <p:spPr>
          <a:xfrm>
            <a:off x="9086451" y="5526656"/>
            <a:ext cx="1774322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1015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pic>
        <p:nvPicPr>
          <p:cNvPr id="1028" name="Picture 4" descr="图1_副本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275" y="2006347"/>
            <a:ext cx="3378709" cy="201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1665082" y="5907526"/>
            <a:ext cx="7103533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hangingPunct="1">
              <a:lnSpc>
                <a:spcPct val="150000"/>
              </a:lnSpc>
              <a:defRPr/>
            </a:pP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备注：以上主材、辅材升级仅限套餐内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指定款</a:t>
            </a: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材料升级，具体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以供应链中心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《2023.10 A3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活动免升主辅材细则为准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9264706" y="697604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4290919" y="860398"/>
            <a:ext cx="4117764" cy="404726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A3</a:t>
            </a:r>
            <a:r>
              <a:rPr lang="zh-CN" alt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限时免升</a:t>
            </a:r>
            <a:r>
              <a:rPr lang="en-US" altLang="zh-CN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【</a:t>
            </a:r>
            <a:r>
              <a:rPr lang="zh-CN" alt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二</a:t>
            </a:r>
            <a:r>
              <a:rPr lang="en-US" altLang="zh-CN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】</a:t>
            </a:r>
            <a:endParaRPr sz="2030" b="1" spc="400" dirty="0">
              <a:ln w="9525"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4" grpId="0" animBg="1"/>
      <p:bldP spid="77" grpId="0" animBg="1"/>
      <p:bldP spid="78" grpId="0"/>
      <p:bldP spid="85" grpId="0" animBg="1"/>
      <p:bldP spid="86" grpId="0"/>
      <p:bldP spid="80" grpId="0"/>
      <p:bldP spid="81" grpId="0"/>
      <p:bldP spid="82" grpId="0"/>
      <p:bldP spid="83" grpId="0" animBg="1"/>
      <p:bldP spid="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27259" y="279134"/>
            <a:ext cx="11550316" cy="6083166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pic>
        <p:nvPicPr>
          <p:cNvPr id="10" name="图片 9" descr="射箭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095" y="0"/>
            <a:ext cx="1622425" cy="1984375"/>
          </a:xfrm>
          <a:prstGeom prst="rect">
            <a:avLst/>
          </a:prstGeom>
        </p:spPr>
      </p:pic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4196503" y="1294447"/>
            <a:ext cx="4572112" cy="40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30" b="1" spc="400" dirty="0">
                <a:ln w="952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四</a:t>
            </a:r>
            <a:r>
              <a:rPr lang="zh-CN" altLang="en-US" sz="2030" b="1" spc="400" dirty="0">
                <a:ln w="952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大国际洁具品牌限量免升名额</a:t>
            </a:r>
            <a:endParaRPr sz="2030" b="1" spc="400" dirty="0">
              <a:ln w="9525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516079" y="4138318"/>
            <a:ext cx="2005447" cy="492431"/>
            <a:chOff x="986" y="2262"/>
            <a:chExt cx="4307" cy="631"/>
          </a:xfrm>
        </p:grpSpPr>
        <p:sp>
          <p:nvSpPr>
            <p:cNvPr id="64" name="任意多边形 33"/>
            <p:cNvSpPr/>
            <p:nvPr>
              <p:custDataLst>
                <p:tags r:id="rId3"/>
              </p:custDataLst>
            </p:nvPr>
          </p:nvSpPr>
          <p:spPr>
            <a:xfrm rot="10800000" flipH="1">
              <a:off x="986" y="2262"/>
              <a:ext cx="4307" cy="631"/>
            </a:xfrm>
            <a:custGeom>
              <a:avLst/>
              <a:gdLst>
                <a:gd name="connsiteX0" fmla="*/ 0 w 3375701"/>
                <a:gd name="connsiteY0" fmla="*/ 0 h 571500"/>
                <a:gd name="connsiteX1" fmla="*/ 459604 w 3375701"/>
                <a:gd name="connsiteY1" fmla="*/ 0 h 571500"/>
                <a:gd name="connsiteX2" fmla="*/ 527438 w 3375701"/>
                <a:gd name="connsiteY2" fmla="*/ 83820 h 571500"/>
                <a:gd name="connsiteX3" fmla="*/ 595272 w 3375701"/>
                <a:gd name="connsiteY3" fmla="*/ 0 h 571500"/>
                <a:gd name="connsiteX4" fmla="*/ 3375701 w 3375701"/>
                <a:gd name="connsiteY4" fmla="*/ 0 h 571500"/>
                <a:gd name="connsiteX5" fmla="*/ 3375701 w 3375701"/>
                <a:gd name="connsiteY5" fmla="*/ 571500 h 571500"/>
                <a:gd name="connsiteX6" fmla="*/ 0 w 3375701"/>
                <a:gd name="connsiteY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701" h="571500">
                  <a:moveTo>
                    <a:pt x="0" y="0"/>
                  </a:moveTo>
                  <a:lnTo>
                    <a:pt x="459604" y="0"/>
                  </a:lnTo>
                  <a:lnTo>
                    <a:pt x="527438" y="83820"/>
                  </a:lnTo>
                  <a:lnTo>
                    <a:pt x="595272" y="0"/>
                  </a:lnTo>
                  <a:lnTo>
                    <a:pt x="3375701" y="0"/>
                  </a:lnTo>
                  <a:lnTo>
                    <a:pt x="337570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latin typeface="+mj-ea"/>
                <a:ea typeface="+mj-ea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4"/>
              </p:custDataLst>
            </p:nvPr>
          </p:nvSpPr>
          <p:spPr>
            <a:xfrm>
              <a:off x="1482" y="2405"/>
              <a:ext cx="3474" cy="320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pPr algn="ctr" defTabSz="774065">
                <a:defRPr/>
              </a:pPr>
              <a:r>
                <a:rPr lang="zh-CN" alt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上市品牌</a:t>
              </a:r>
              <a:endParaRPr lang="en-US" altLang="zh-CN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defTabSz="774065">
                <a:defRPr/>
              </a:pPr>
              <a:r>
                <a:rPr lang="zh-CN" alt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帝王洁具免升名额</a:t>
              </a:r>
              <a:endParaRPr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4" name="圆角矩形 43"/>
          <p:cNvSpPr/>
          <p:nvPr>
            <p:custDataLst>
              <p:tags r:id="rId5"/>
            </p:custDataLst>
          </p:nvPr>
        </p:nvSpPr>
        <p:spPr>
          <a:xfrm>
            <a:off x="1766251" y="5559646"/>
            <a:ext cx="1718166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1599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sp>
        <p:nvSpPr>
          <p:cNvPr id="77" name="任意多边形 33"/>
          <p:cNvSpPr/>
          <p:nvPr>
            <p:custDataLst>
              <p:tags r:id="rId6"/>
            </p:custDataLst>
          </p:nvPr>
        </p:nvSpPr>
        <p:spPr>
          <a:xfrm rot="10800000" flipH="1">
            <a:off x="4040939" y="4123485"/>
            <a:ext cx="2100654" cy="492430"/>
          </a:xfrm>
          <a:custGeom>
            <a:avLst/>
            <a:gdLst>
              <a:gd name="connsiteX0" fmla="*/ 0 w 3375701"/>
              <a:gd name="connsiteY0" fmla="*/ 0 h 571500"/>
              <a:gd name="connsiteX1" fmla="*/ 459604 w 3375701"/>
              <a:gd name="connsiteY1" fmla="*/ 0 h 571500"/>
              <a:gd name="connsiteX2" fmla="*/ 527438 w 3375701"/>
              <a:gd name="connsiteY2" fmla="*/ 83820 h 571500"/>
              <a:gd name="connsiteX3" fmla="*/ 595272 w 3375701"/>
              <a:gd name="connsiteY3" fmla="*/ 0 h 571500"/>
              <a:gd name="connsiteX4" fmla="*/ 3375701 w 3375701"/>
              <a:gd name="connsiteY4" fmla="*/ 0 h 571500"/>
              <a:gd name="connsiteX5" fmla="*/ 3375701 w 3375701"/>
              <a:gd name="connsiteY5" fmla="*/ 571500 h 571500"/>
              <a:gd name="connsiteX6" fmla="*/ 0 w 3375701"/>
              <a:gd name="connsiteY6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5701" h="571500">
                <a:moveTo>
                  <a:pt x="0" y="0"/>
                </a:moveTo>
                <a:lnTo>
                  <a:pt x="459604" y="0"/>
                </a:lnTo>
                <a:lnTo>
                  <a:pt x="527438" y="83820"/>
                </a:lnTo>
                <a:lnTo>
                  <a:pt x="595272" y="0"/>
                </a:lnTo>
                <a:lnTo>
                  <a:pt x="3375701" y="0"/>
                </a:lnTo>
                <a:lnTo>
                  <a:pt x="3375701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j-ea"/>
              <a:ea typeface="+mj-ea"/>
            </a:endParaRPr>
          </a:p>
        </p:txBody>
      </p:sp>
      <p:sp>
        <p:nvSpPr>
          <p:cNvPr id="78" name="文本框 77"/>
          <p:cNvSpPr txBox="1"/>
          <p:nvPr>
            <p:custDataLst>
              <p:tags r:id="rId7"/>
            </p:custDataLst>
          </p:nvPr>
        </p:nvSpPr>
        <p:spPr>
          <a:xfrm>
            <a:off x="4243597" y="4222596"/>
            <a:ext cx="1838204" cy="301233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国际一流洁具品牌</a:t>
            </a:r>
            <a:endParaRPr lang="en-US" altLang="zh-CN"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箭牌洁具免升名额</a:t>
            </a:r>
            <a:endParaRPr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5" name="任意多边形 33"/>
          <p:cNvSpPr/>
          <p:nvPr>
            <p:custDataLst>
              <p:tags r:id="rId8"/>
            </p:custDataLst>
          </p:nvPr>
        </p:nvSpPr>
        <p:spPr>
          <a:xfrm rot="10800000" flipH="1">
            <a:off x="6534737" y="4122705"/>
            <a:ext cx="2266801" cy="492430"/>
          </a:xfrm>
          <a:custGeom>
            <a:avLst/>
            <a:gdLst>
              <a:gd name="connsiteX0" fmla="*/ 0 w 3375701"/>
              <a:gd name="connsiteY0" fmla="*/ 0 h 571500"/>
              <a:gd name="connsiteX1" fmla="*/ 459604 w 3375701"/>
              <a:gd name="connsiteY1" fmla="*/ 0 h 571500"/>
              <a:gd name="connsiteX2" fmla="*/ 527438 w 3375701"/>
              <a:gd name="connsiteY2" fmla="*/ 83820 h 571500"/>
              <a:gd name="connsiteX3" fmla="*/ 595272 w 3375701"/>
              <a:gd name="connsiteY3" fmla="*/ 0 h 571500"/>
              <a:gd name="connsiteX4" fmla="*/ 3375701 w 3375701"/>
              <a:gd name="connsiteY4" fmla="*/ 0 h 571500"/>
              <a:gd name="connsiteX5" fmla="*/ 3375701 w 3375701"/>
              <a:gd name="connsiteY5" fmla="*/ 571500 h 571500"/>
              <a:gd name="connsiteX6" fmla="*/ 0 w 3375701"/>
              <a:gd name="connsiteY6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5701" h="571500">
                <a:moveTo>
                  <a:pt x="0" y="0"/>
                </a:moveTo>
                <a:lnTo>
                  <a:pt x="459604" y="0"/>
                </a:lnTo>
                <a:lnTo>
                  <a:pt x="527438" y="83820"/>
                </a:lnTo>
                <a:lnTo>
                  <a:pt x="595272" y="0"/>
                </a:lnTo>
                <a:lnTo>
                  <a:pt x="3375701" y="0"/>
                </a:lnTo>
                <a:lnTo>
                  <a:pt x="3375701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j-ea"/>
              <a:ea typeface="+mj-ea"/>
            </a:endParaRPr>
          </a:p>
        </p:txBody>
      </p:sp>
      <p:sp>
        <p:nvSpPr>
          <p:cNvPr id="86" name="文本框 85"/>
          <p:cNvSpPr txBox="1"/>
          <p:nvPr>
            <p:custDataLst>
              <p:tags r:id="rId9"/>
            </p:custDataLst>
          </p:nvPr>
        </p:nvSpPr>
        <p:spPr>
          <a:xfrm>
            <a:off x="6573364" y="4192941"/>
            <a:ext cx="2222883" cy="351959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十大卫浴品牌</a:t>
            </a:r>
            <a:endParaRPr lang="en-US" altLang="zh-CN"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卡德仑</a:t>
            </a:r>
            <a:r>
              <a:rPr lang="en-US" altLang="zh-CN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Q7</a:t>
            </a: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系列洁具免升名额</a:t>
            </a:r>
            <a:endParaRPr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任意多边形 33"/>
          <p:cNvSpPr/>
          <p:nvPr>
            <p:custDataLst>
              <p:tags r:id="rId10"/>
            </p:custDataLst>
          </p:nvPr>
        </p:nvSpPr>
        <p:spPr>
          <a:xfrm rot="10800000" flipH="1">
            <a:off x="9391520" y="4128168"/>
            <a:ext cx="1864132" cy="492430"/>
          </a:xfrm>
          <a:custGeom>
            <a:avLst/>
            <a:gdLst>
              <a:gd name="connsiteX0" fmla="*/ 0 w 3375701"/>
              <a:gd name="connsiteY0" fmla="*/ 0 h 571500"/>
              <a:gd name="connsiteX1" fmla="*/ 459604 w 3375701"/>
              <a:gd name="connsiteY1" fmla="*/ 0 h 571500"/>
              <a:gd name="connsiteX2" fmla="*/ 527438 w 3375701"/>
              <a:gd name="connsiteY2" fmla="*/ 83820 h 571500"/>
              <a:gd name="connsiteX3" fmla="*/ 595272 w 3375701"/>
              <a:gd name="connsiteY3" fmla="*/ 0 h 571500"/>
              <a:gd name="connsiteX4" fmla="*/ 3375701 w 3375701"/>
              <a:gd name="connsiteY4" fmla="*/ 0 h 571500"/>
              <a:gd name="connsiteX5" fmla="*/ 3375701 w 3375701"/>
              <a:gd name="connsiteY5" fmla="*/ 571500 h 571500"/>
              <a:gd name="connsiteX6" fmla="*/ 0 w 3375701"/>
              <a:gd name="connsiteY6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5701" h="571500">
                <a:moveTo>
                  <a:pt x="0" y="0"/>
                </a:moveTo>
                <a:lnTo>
                  <a:pt x="459604" y="0"/>
                </a:lnTo>
                <a:lnTo>
                  <a:pt x="527438" y="83820"/>
                </a:lnTo>
                <a:lnTo>
                  <a:pt x="595272" y="0"/>
                </a:lnTo>
                <a:lnTo>
                  <a:pt x="3375701" y="0"/>
                </a:lnTo>
                <a:lnTo>
                  <a:pt x="3375701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9404220" y="4229619"/>
            <a:ext cx="1838204" cy="301233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国内著名品牌</a:t>
            </a:r>
            <a:endParaRPr lang="en-US" altLang="zh-CN"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defTabSz="774065">
              <a:defRPr/>
            </a:pPr>
            <a:r>
              <a:rPr lang="zh-CN" altLang="en-US"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迈德洁具免升</a:t>
            </a:r>
            <a:endParaRPr sz="135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499250" y="4714659"/>
            <a:ext cx="2350205" cy="8449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免费升级帝王洁具指定款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新品高颜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款浴室柜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款花洒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款坐便器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sp>
        <p:nvSpPr>
          <p:cNvPr id="83" name="圆角矩形 43"/>
          <p:cNvSpPr/>
          <p:nvPr>
            <p:custDataLst>
              <p:tags r:id="rId12"/>
            </p:custDataLst>
          </p:nvPr>
        </p:nvSpPr>
        <p:spPr>
          <a:xfrm>
            <a:off x="4040938" y="5571317"/>
            <a:ext cx="1957834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1599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sp>
        <p:nvSpPr>
          <p:cNvPr id="84" name="圆角矩形 43"/>
          <p:cNvSpPr/>
          <p:nvPr>
            <p:custDataLst>
              <p:tags r:id="rId13"/>
            </p:custDataLst>
          </p:nvPr>
        </p:nvSpPr>
        <p:spPr>
          <a:xfrm>
            <a:off x="6884073" y="5577854"/>
            <a:ext cx="1875607" cy="3251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599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4"/>
          <a:srcRect l="15807" r="17733"/>
          <a:stretch>
            <a:fillRect/>
          </a:stretch>
        </p:blipFill>
        <p:spPr>
          <a:xfrm>
            <a:off x="1175196" y="2068228"/>
            <a:ext cx="2559406" cy="1823617"/>
          </a:xfrm>
          <a:prstGeom prst="rect">
            <a:avLst/>
          </a:prstGeom>
        </p:spPr>
      </p:pic>
      <p:pic>
        <p:nvPicPr>
          <p:cNvPr id="2050" name="Picture 2" descr="https://img0.baidu.com/it/u=614978532,1139973848&amp;fm=253&amp;fmt=auto&amp;app=138&amp;f=JPEG?w=500&amp;h=500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"/>
          <a:stretch>
            <a:fillRect/>
          </a:stretch>
        </p:blipFill>
        <p:spPr bwMode="auto">
          <a:xfrm>
            <a:off x="3769036" y="2050162"/>
            <a:ext cx="2640314" cy="18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6"/>
          <a:srcRect r="13805"/>
          <a:stretch>
            <a:fillRect/>
          </a:stretch>
        </p:blipFill>
        <p:spPr>
          <a:xfrm>
            <a:off x="6456960" y="2041370"/>
            <a:ext cx="2934555" cy="1905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61" y="2041370"/>
            <a:ext cx="2282427" cy="1905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圆角矩形 43"/>
          <p:cNvSpPr/>
          <p:nvPr>
            <p:custDataLst>
              <p:tags r:id="rId18"/>
            </p:custDataLst>
          </p:nvPr>
        </p:nvSpPr>
        <p:spPr>
          <a:xfrm>
            <a:off x="9477781" y="5581812"/>
            <a:ext cx="1875607" cy="3251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1599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45196" y="4810868"/>
            <a:ext cx="2350205" cy="8449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免费升级箭牌洁具指定款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款浴室柜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款花洒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款坐便器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91143" y="4751137"/>
            <a:ext cx="2830902" cy="8449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免费升级卡德仑浴室柜指定款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可配套惠达或箭牌的龙头、花洒、马桶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10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款浴室柜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222045" y="4810868"/>
            <a:ext cx="2350205" cy="8449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方正兰亭黑简体" panose="02000500000000000000" charset="-122"/>
                <a:sym typeface="+mn-ea"/>
              </a:rPr>
              <a:t>免费升级迈特洁具指定款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方正兰亭黑简体" panose="02000500000000000000" charset="-122"/>
              <a:sym typeface="+mn-ea"/>
            </a:endParaRPr>
          </a:p>
          <a:p>
            <a:pPr algn="ctr" defTabSz="12185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款浴室柜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款花洒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方正兰亭黑简体" panose="02000500000000000000" charset="-122"/>
                <a:sym typeface="+mn-ea"/>
              </a:rPr>
              <a:t>款龙头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方正兰亭黑简体" panose="020005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1537426" y="5892683"/>
            <a:ext cx="7103533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hangingPunct="1">
              <a:lnSpc>
                <a:spcPct val="150000"/>
              </a:lnSpc>
              <a:defRPr/>
            </a:pP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备注：以上主材、辅材升级仅限套餐内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指定款</a:t>
            </a:r>
            <a:r>
              <a:rPr lang="zh-CN" altLang="en-US" sz="1000" kern="12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材料升级，具体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以供应链中心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《2023.10 A3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活动免升主辅材细则为准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》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20"/>
            </p:custDataLst>
          </p:nvPr>
        </p:nvSpPr>
        <p:spPr>
          <a:xfrm>
            <a:off x="9222045" y="744537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4475855" y="665999"/>
            <a:ext cx="4117764" cy="404726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/>
            <a:r>
              <a:rPr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A3</a:t>
            </a:r>
            <a:r>
              <a:rPr lang="zh-CN" altLang="en-US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限时免升</a:t>
            </a:r>
            <a:r>
              <a:rPr lang="en-US" altLang="zh-CN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【</a:t>
            </a:r>
            <a:r>
              <a:rPr lang="zh-CN" altLang="en-US" sz="2030" b="1" spc="400" dirty="0">
                <a:ln w="9525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三</a:t>
            </a:r>
            <a:r>
              <a:rPr lang="en-US" altLang="zh-CN" sz="2030" b="1" spc="400" dirty="0">
                <a:ln w="9525"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】</a:t>
            </a:r>
            <a:endParaRPr sz="2030" b="1" spc="400" dirty="0">
              <a:ln w="9525"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7" grpId="0" animBg="1"/>
      <p:bldP spid="78" grpId="0"/>
      <p:bldP spid="85" grpId="0" animBg="1"/>
      <p:bldP spid="86" grpId="0"/>
      <p:bldP spid="26" grpId="0" animBg="1"/>
      <p:bldP spid="27" grpId="0"/>
      <p:bldP spid="80" grpId="0"/>
      <p:bldP spid="83" grpId="0" animBg="1"/>
      <p:bldP spid="84" grpId="0" animBg="1"/>
      <p:bldP spid="31" grpId="0" animBg="1"/>
      <p:bldP spid="33" grpId="0"/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3316605" y="419100"/>
            <a:ext cx="53562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为什么要在</a:t>
            </a:r>
            <a:r>
              <a:rPr lang="zh-CN" altLang="en-US" sz="44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圣都定装修？</a:t>
            </a:r>
            <a:endParaRPr lang="zh-CN" altLang="en-US" sz="4400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1069975" y="2044065"/>
            <a:ext cx="33248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双节同庆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工厂补贴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600" dirty="0"/>
          </a:p>
          <a:p>
            <a:r>
              <a:rPr lang="zh-CN" altLang="en-US" sz="1600" dirty="0"/>
              <a:t>热烈庆祝贝壳直营家装品牌</a:t>
            </a:r>
            <a:r>
              <a:rPr lang="en-US" altLang="zh-CN" sz="1600" dirty="0"/>
              <a:t>2023</a:t>
            </a:r>
            <a:r>
              <a:rPr lang="zh-CN" altLang="en-US" sz="1600" dirty="0"/>
              <a:t>产值突破</a:t>
            </a:r>
            <a:r>
              <a:rPr lang="en-US" altLang="zh-CN" sz="1600" dirty="0"/>
              <a:t>100</a:t>
            </a:r>
            <a:r>
              <a:rPr lang="zh-CN" altLang="en-US" sz="1600" dirty="0"/>
              <a:t>亿，创行业新高点，规模驱动“供应链”，恰值中秋、国庆双节，</a:t>
            </a:r>
            <a:r>
              <a:rPr lang="zh-CN" altLang="en-US" sz="1600" dirty="0">
                <a:solidFill>
                  <a:srgbClr val="FF0000"/>
                </a:solidFill>
              </a:rPr>
              <a:t>圣都几十家合作工厂争先献礼大放价，百万补贴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钜惠重庆圣都业主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38" name="椭圆 3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85238" y="1400658"/>
            <a:ext cx="575310" cy="568325"/>
          </a:xfrm>
          <a:prstGeom prst="ellipse">
            <a:avLst/>
          </a:prstGeom>
          <a:gradFill>
            <a:gsLst>
              <a:gs pos="50000">
                <a:schemeClr val="accent5"/>
              </a:gs>
              <a:gs pos="0">
                <a:schemeClr val="accent5">
                  <a:lumMod val="25000"/>
                  <a:lumOff val="75000"/>
                </a:schemeClr>
              </a:gs>
              <a:gs pos="100000">
                <a:schemeClr val="accent5">
                  <a:lumMod val="85000"/>
                </a:schemeClr>
              </a:gs>
            </a:gsLst>
            <a:lin ang="5400000" scaled="1"/>
          </a:gradFill>
          <a:ln w="9525" algn="ctr">
            <a:noFill/>
            <a:miter lim="800000"/>
          </a:ln>
        </p:spPr>
        <p:txBody>
          <a:bodyPr lIns="72585" tIns="36293" rIns="72585" bIns="36293" anchor="ctr"/>
          <a:lstStyle/>
          <a:p>
            <a:pPr algn="ctr" defTabSz="725805"/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sym typeface="造字工房悦黑体验版常规体" pitchFamily="50" charset="-122"/>
              </a:rPr>
              <a:t>2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sym typeface="造字工房悦黑体验版常规体" pitchFamily="50" charset="-122"/>
            </a:endParaRPr>
          </a:p>
        </p:txBody>
      </p:sp>
      <p:sp>
        <p:nvSpPr>
          <p:cNvPr id="39" name="椭圆 3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72850" y="1400668"/>
            <a:ext cx="575310" cy="568325"/>
          </a:xfrm>
          <a:prstGeom prst="ellipse">
            <a:avLst/>
          </a:prstGeom>
          <a:gradFill>
            <a:gsLst>
              <a:gs pos="50000">
                <a:schemeClr val="accent6"/>
              </a:gs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6">
                  <a:lumMod val="85000"/>
                </a:schemeClr>
              </a:gs>
            </a:gsLst>
            <a:lin ang="5400000" scaled="1"/>
          </a:gradFill>
          <a:ln w="9525" algn="ctr">
            <a:noFill/>
            <a:miter lim="800000"/>
          </a:ln>
        </p:spPr>
        <p:txBody>
          <a:bodyPr lIns="72585" tIns="36293" rIns="72585" bIns="36293" anchor="ctr"/>
          <a:lstStyle/>
          <a:p>
            <a:pPr algn="ctr" defTabSz="725805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sym typeface="造字工房悦黑体验版常规体" pitchFamily="50" charset="-122"/>
              </a:rPr>
              <a:t>1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sym typeface="造字工房悦黑体验版常规体" pitchFamily="50" charset="-122"/>
            </a:endParaRPr>
          </a:p>
        </p:txBody>
      </p:sp>
      <p:sp>
        <p:nvSpPr>
          <p:cNvPr id="40" name="椭圆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249955" y="1400803"/>
            <a:ext cx="575310" cy="568325"/>
          </a:xfrm>
          <a:prstGeom prst="ellipse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 w="9525" algn="ctr">
            <a:noFill/>
            <a:miter lim="800000"/>
          </a:ln>
        </p:spPr>
        <p:txBody>
          <a:bodyPr lIns="72585" tIns="36293" rIns="72585" bIns="36293" anchor="ctr"/>
          <a:lstStyle/>
          <a:p>
            <a:pPr algn="ctr" defTabSz="725805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sym typeface="造字工房悦黑体验版常规体" pitchFamily="50" charset="-122"/>
              </a:rPr>
              <a:t>3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sym typeface="造字工房悦黑体验版常规体" pitchFamily="50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7"/>
            </p:custDataLst>
          </p:nvPr>
        </p:nvSpPr>
        <p:spPr>
          <a:xfrm>
            <a:off x="8903994" y="5951665"/>
            <a:ext cx="2479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*以上图片仅为适宜，以实物为准</a:t>
            </a:r>
            <a:endParaRPr lang="zh-CN" altLang="en-US" sz="1200" dirty="0"/>
          </a:p>
        </p:txBody>
      </p:sp>
      <p:sp>
        <p:nvSpPr>
          <p:cNvPr id="47" name="文本框 46"/>
          <p:cNvSpPr txBox="1"/>
          <p:nvPr>
            <p:custDataLst>
              <p:tags r:id="rId8"/>
            </p:custDataLst>
          </p:nvPr>
        </p:nvSpPr>
        <p:spPr>
          <a:xfrm>
            <a:off x="4650453" y="2003694"/>
            <a:ext cx="30810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陆毅亮相  山城漫步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披荆斩棘的哥哥陆毅广告亮相山城、核心商圈大屏集体发声</a:t>
            </a:r>
            <a:r>
              <a:rPr lang="zh-CN" altLang="en-US" sz="1600" dirty="0"/>
              <a:t>，震撼来袭。</a:t>
            </a:r>
            <a:endParaRPr lang="en-US" altLang="zh-CN" sz="1600" dirty="0"/>
          </a:p>
          <a:p>
            <a:r>
              <a:rPr lang="zh-CN" altLang="en-US" sz="1600" dirty="0"/>
              <a:t>这个国庆，山城漫步</a:t>
            </a:r>
            <a:endParaRPr lang="zh-CN" altLang="en-US" sz="1600" dirty="0"/>
          </a:p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偶遇圣都 免费领好礼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9"/>
            </p:custDataLst>
          </p:nvPr>
        </p:nvSpPr>
        <p:spPr>
          <a:xfrm>
            <a:off x="8137858" y="2044065"/>
            <a:ext cx="30810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抽奖福利  圣都锦鲤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en-US" altLang="zh-CN" dirty="0"/>
          </a:p>
          <a:p>
            <a:r>
              <a:rPr lang="zh-CN" altLang="en-US" sz="1600" dirty="0"/>
              <a:t>这个国庆吃的玩的耍的，在圣都一步到位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圣都锦鲤</a:t>
            </a:r>
            <a:r>
              <a:rPr lang="en-US" altLang="zh-CN" sz="1600" dirty="0">
                <a:solidFill>
                  <a:srgbClr val="FF0000"/>
                </a:solidFill>
              </a:rPr>
              <a:t>-</a:t>
            </a:r>
            <a:r>
              <a:rPr lang="zh-CN" altLang="en-US" sz="1600" dirty="0">
                <a:solidFill>
                  <a:srgbClr val="FF0000"/>
                </a:solidFill>
              </a:rPr>
              <a:t>电器大礼每日一抽，奥运纪念银盘疯狂抽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.AppleSystemUIFont" charset="0"/>
              </a:rPr>
              <a:t>签约疯狂抽大奖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.AppleSystemUIFont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0"/>
          <a:stretch>
            <a:fillRect/>
          </a:stretch>
        </p:blipFill>
        <p:spPr>
          <a:xfrm>
            <a:off x="4650453" y="4221241"/>
            <a:ext cx="1412875" cy="730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11"/>
          <a:stretch>
            <a:fillRect/>
          </a:stretch>
        </p:blipFill>
        <p:spPr>
          <a:xfrm>
            <a:off x="4650453" y="5007927"/>
            <a:ext cx="1412875" cy="730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155977" y="4221241"/>
            <a:ext cx="1297940" cy="73025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141749" y="4986408"/>
            <a:ext cx="1312168" cy="73088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16"/>
          <a:stretch>
            <a:fillRect/>
          </a:stretch>
        </p:blipFill>
        <p:spPr>
          <a:xfrm>
            <a:off x="8288020" y="4167723"/>
            <a:ext cx="1188085" cy="854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17"/>
          <a:stretch>
            <a:fillRect/>
          </a:stretch>
        </p:blipFill>
        <p:spPr>
          <a:xfrm>
            <a:off x="9519920" y="4099560"/>
            <a:ext cx="1247140" cy="1663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8"/>
          <a:stretch>
            <a:fillRect/>
          </a:stretch>
        </p:blipFill>
        <p:spPr>
          <a:xfrm>
            <a:off x="8288020" y="5052695"/>
            <a:ext cx="1187450" cy="760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7" b="17140"/>
          <a:stretch>
            <a:fillRect/>
          </a:stretch>
        </p:blipFill>
        <p:spPr>
          <a:xfrm>
            <a:off x="1424940" y="4289425"/>
            <a:ext cx="2355532" cy="1523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39" grpId="0" animBg="1"/>
      <p:bldP spid="40" grpId="0" animBg="1"/>
      <p:bldP spid="46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 rot="5400000">
            <a:off x="206766" y="1829417"/>
            <a:ext cx="2700014" cy="500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l">
              <a:lnSpc>
                <a:spcPct val="80000"/>
              </a:lnSpc>
              <a:buClrTx/>
              <a:buSzTx/>
              <a:buFontTx/>
            </a:pPr>
            <a:r>
              <a:rPr lang="zh-CN" altLang="en-US" sz="4065" dirty="0">
                <a:solidFill>
                  <a:schemeClr val="bg1">
                    <a:alpha val="23000"/>
                  </a:schemeClr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PART</a:t>
            </a:r>
            <a:r>
              <a:rPr lang="en-US" altLang="zh-CN" sz="4065" dirty="0">
                <a:solidFill>
                  <a:schemeClr val="bg1">
                    <a:alpha val="23000"/>
                  </a:schemeClr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 1</a:t>
            </a:r>
            <a:endParaRPr lang="en-US" altLang="zh-CN" sz="4065" dirty="0">
              <a:solidFill>
                <a:schemeClr val="bg1">
                  <a:alpha val="23000"/>
                </a:schemeClr>
              </a:solidFill>
              <a:effectLst/>
              <a:latin typeface="方正兰亭粗黑简体" panose="02000500000000000000" charset="-122"/>
              <a:ea typeface="方正兰亭粗黑简体" panose="02000500000000000000" charset="-122"/>
              <a:cs typeface="汉仪综艺体简" panose="0201060900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56243" y="2444474"/>
            <a:ext cx="6598422" cy="1250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81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Q7&amp;A3</a:t>
            </a:r>
            <a:r>
              <a:rPr lang="zh-CN" sz="508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大部</a:t>
            </a:r>
            <a:r>
              <a:rPr lang="zh-CN" sz="508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特权</a:t>
            </a:r>
            <a:endParaRPr lang="zh-CN" sz="508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32" name="文本框 431" descr="7b0a20202020227461726765744d6f64756c65223a202270726f636573734f6e6c696e65466f6e7473220a7d0a"/>
          <p:cNvSpPr txBox="1"/>
          <p:nvPr/>
        </p:nvSpPr>
        <p:spPr>
          <a:xfrm>
            <a:off x="4928520" y="3897148"/>
            <a:ext cx="2334959" cy="300799"/>
          </a:xfrm>
          <a:prstGeom prst="rect">
            <a:avLst/>
          </a:prstGeom>
          <a:noFill/>
        </p:spPr>
        <p:txBody>
          <a:bodyPr wrap="square" lIns="0" tIns="38709" rIns="0" bIns="38709">
            <a:spAutoFit/>
          </a:bodyPr>
          <a:lstStyle/>
          <a:p>
            <a:pPr marL="0" marR="0" lvl="0" indent="0" algn="ctr" defTabSz="914400" rtl="0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中简黑简" panose="00020600040101010101" charset="-122"/>
              </a:rPr>
              <a:t>9.29-10.31</a:t>
            </a:r>
            <a:endParaRPr kumimoji="0" lang="zh-CN" altLang="en-US" sz="200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汉仪中简黑简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304658" y="732637"/>
            <a:ext cx="2796789" cy="4596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030" dirty="0">
                <a:solidFill>
                  <a:srgbClr val="FE9270"/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SHENGDU</a:t>
            </a:r>
            <a:endParaRPr lang="en-US" altLang="zh-CN" sz="2030" dirty="0">
              <a:solidFill>
                <a:srgbClr val="FE9270"/>
              </a:solidFill>
              <a:effectLst/>
              <a:latin typeface="方正兰亭粗黑简体" panose="02000500000000000000" charset="-122"/>
              <a:ea typeface="方正兰亭粗黑简体" panose="02000500000000000000" charset="-122"/>
              <a:cs typeface="汉仪综艺体简" panose="0201060900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759460" y="541020"/>
            <a:ext cx="10761345" cy="5890895"/>
          </a:xfrm>
          <a:prstGeom prst="roundRect">
            <a:avLst>
              <a:gd name="adj" fmla="val 254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8" name="圆角矩形 2"/>
          <p:cNvSpPr/>
          <p:nvPr/>
        </p:nvSpPr>
        <p:spPr>
          <a:xfrm>
            <a:off x="1415344" y="1550828"/>
            <a:ext cx="9411133" cy="4484746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solidFill>
                <a:srgbClr val="C00000"/>
              </a:solidFill>
            </a:endParaRPr>
          </a:p>
        </p:txBody>
      </p:sp>
      <p:sp>
        <p:nvSpPr>
          <p:cNvPr id="9" name="TextBox 2"/>
          <p:cNvSpPr txBox="1"/>
          <p:nvPr>
            <p:custDataLst>
              <p:tags r:id="rId2"/>
            </p:custDataLst>
          </p:nvPr>
        </p:nvSpPr>
        <p:spPr>
          <a:xfrm>
            <a:off x="4039870" y="1177290"/>
            <a:ext cx="4672965" cy="433705"/>
          </a:xfrm>
          <a:prstGeom prst="rect">
            <a:avLst/>
          </a:prstGeom>
          <a:ln w="12700">
            <a:miter lim="400000"/>
          </a:ln>
        </p:spPr>
        <p:txBody>
          <a:bodyPr wrap="square" lIns="32398" tIns="32398" rIns="32398" bIns="32398">
            <a:spAutoFit/>
          </a:bodyPr>
          <a:lstStyle>
            <a:lvl1pPr defTabSz="1219200">
              <a:defRPr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r"/>
            <a:r>
              <a:rPr sz="2400" dirty="0">
                <a:solidFill>
                  <a:srgbClr val="C00000"/>
                </a:solidFill>
                <a:cs typeface="Arial" panose="020B0604020202020204"/>
                <a:sym typeface="Arial" panose="020B0604020202020204"/>
              </a:rPr>
              <a:t>Q7&amp;A3  送窗帘</a:t>
            </a:r>
            <a:r>
              <a:rPr lang="en-US" sz="2400" dirty="0">
                <a:solidFill>
                  <a:srgbClr val="C00000"/>
                </a:solidFill>
                <a:cs typeface="Arial" panose="020B0604020202020204"/>
                <a:sym typeface="Arial" panose="020B0604020202020204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cs typeface="Arial" panose="020B0604020202020204"/>
                <a:sym typeface="Arial" panose="020B0604020202020204"/>
              </a:rPr>
              <a:t>每个</a:t>
            </a:r>
            <a:r>
              <a:rPr lang="en-US" altLang="zh-CN" sz="2400" dirty="0">
                <a:solidFill>
                  <a:srgbClr val="C00000"/>
                </a:solidFill>
                <a:cs typeface="Arial" panose="020B0604020202020204"/>
                <a:sym typeface="Arial" panose="020B0604020202020204"/>
              </a:rPr>
              <a:t>CA</a:t>
            </a:r>
            <a:r>
              <a:rPr lang="zh-CN" altLang="en-US" sz="2400" dirty="0">
                <a:solidFill>
                  <a:srgbClr val="C00000"/>
                </a:solidFill>
                <a:cs typeface="Arial" panose="020B0604020202020204"/>
                <a:sym typeface="Arial" panose="020B0604020202020204"/>
              </a:rPr>
              <a:t>两个名额</a:t>
            </a:r>
            <a:r>
              <a:rPr lang="en-US" sz="2400" dirty="0">
                <a:solidFill>
                  <a:srgbClr val="C00000"/>
                </a:solidFill>
                <a:cs typeface="Arial" panose="020B0604020202020204"/>
                <a:sym typeface="Arial" panose="020B0604020202020204"/>
              </a:rPr>
              <a:t> </a:t>
            </a:r>
            <a:endParaRPr lang="zh-CN" altLang="en-US" sz="2400" dirty="0">
              <a:solidFill>
                <a:srgbClr val="C00000"/>
              </a:solidFill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695762" y="5344525"/>
            <a:ext cx="2099378" cy="24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15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*图片仅为示意，以实物为准</a:t>
            </a:r>
            <a:endParaRPr lang="zh-CN" altLang="en-US" sz="1015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3567614" y="666629"/>
            <a:ext cx="5106590" cy="403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30" b="1" spc="339" dirty="0">
                <a:ln w="9525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双节钜惠  </a:t>
            </a:r>
            <a:r>
              <a:rPr sz="2030" b="1" spc="339" dirty="0" err="1">
                <a:ln w="9525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送</a:t>
            </a:r>
            <a:r>
              <a:rPr lang="zh-CN" sz="2030" b="1" spc="339" dirty="0" err="1">
                <a:ln w="9525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精品</a:t>
            </a:r>
            <a:r>
              <a:rPr sz="2030" b="1" spc="339" dirty="0" err="1">
                <a:ln w="9525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窗帘</a:t>
            </a:r>
            <a:endParaRPr sz="2030" b="1" spc="339" dirty="0">
              <a:ln w="9525">
                <a:noFill/>
              </a:ln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sp>
        <p:nvSpPr>
          <p:cNvPr id="13" name="圆角矩形 15"/>
          <p:cNvSpPr/>
          <p:nvPr>
            <p:custDataLst>
              <p:tags r:id="rId5"/>
            </p:custDataLst>
          </p:nvPr>
        </p:nvSpPr>
        <p:spPr>
          <a:xfrm>
            <a:off x="1665877" y="1812652"/>
            <a:ext cx="8946087" cy="3461232"/>
          </a:xfrm>
          <a:prstGeom prst="roundRect">
            <a:avLst>
              <a:gd name="adj" fmla="val 4194"/>
            </a:avLst>
          </a:prstGeom>
          <a:solidFill>
            <a:srgbClr val="A40001"/>
          </a:solidFill>
          <a:ln w="25400">
            <a:solidFill>
              <a:srgbClr val="FB62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solidFill>
                <a:schemeClr val="bg1"/>
              </a:solidFill>
            </a:endParaRPr>
          </a:p>
        </p:txBody>
      </p:sp>
      <p:sp>
        <p:nvSpPr>
          <p:cNvPr id="17" name="圆角矩形 21"/>
          <p:cNvSpPr/>
          <p:nvPr>
            <p:custDataLst>
              <p:tags r:id="rId6"/>
            </p:custDataLst>
          </p:nvPr>
        </p:nvSpPr>
        <p:spPr>
          <a:xfrm>
            <a:off x="1666415" y="4840557"/>
            <a:ext cx="8956839" cy="1103746"/>
          </a:xfrm>
          <a:prstGeom prst="roundRect">
            <a:avLst>
              <a:gd name="adj" fmla="val 19851"/>
            </a:avLst>
          </a:prstGeom>
          <a:solidFill>
            <a:srgbClr val="A4000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solidFill>
                <a:schemeClr val="bg1"/>
              </a:solidFill>
            </a:endParaRPr>
          </a:p>
        </p:txBody>
      </p:sp>
      <p:sp>
        <p:nvSpPr>
          <p:cNvPr id="19" name="圆角矩形 25"/>
          <p:cNvSpPr/>
          <p:nvPr/>
        </p:nvSpPr>
        <p:spPr>
          <a:xfrm>
            <a:off x="3752850" y="1140460"/>
            <a:ext cx="5240655" cy="524510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solidFill>
                <a:srgbClr val="C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91567" y="4924965"/>
            <a:ext cx="8733839" cy="8476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18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注意：以上窗帘赠送适用于Q7的三种优惠方案；适用于A3定制版优惠方案；与其他优惠不同时享受</a:t>
            </a:r>
            <a:endParaRPr lang="en-US" altLang="zh-CN" sz="11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米窗帘套餐套餐适用窗宽</a:t>
            </a:r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米内，布料用量</a:t>
            </a:r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米内</a:t>
            </a:r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不含纱）；</a:t>
            </a:r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米套餐适用窗宽</a:t>
            </a:r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米内，布料用量</a:t>
            </a:r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米内</a:t>
            </a:r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不含纱）</a:t>
            </a:r>
            <a:endParaRPr lang="zh-CN" altLang="en-US" sz="93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、产品材质：双面米粒面，棉麻 全涤；此套餐有</a:t>
            </a:r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500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款以上的产品可选；</a:t>
            </a:r>
            <a:endParaRPr lang="zh-CN" altLang="en-US" sz="93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93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、此套餐含布、轨道（罗马杆）、布带、扣圈、挂钩必备辅  料；包含上门测量一次、制作、安装一次；（帘身两种以上的布料拼接）；不含：窗幔、花边珠边、壁挂、挂绳等装饰辅料配件； 赠送：赠送拼接 ；帘身绑带</a:t>
            </a:r>
            <a:endParaRPr sz="93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3879819" y="1918337"/>
            <a:ext cx="2203727" cy="326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「赠送</a:t>
            </a:r>
            <a:r>
              <a:rPr lang="en-US" altLang="zh-CN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米伊莎莱窗帘」</a:t>
            </a:r>
            <a:endParaRPr lang="zh-CN" altLang="en-US" sz="152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8035663" y="1923940"/>
            <a:ext cx="2203726" cy="326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「赠送</a:t>
            </a:r>
            <a:r>
              <a:rPr lang="en-US" altLang="zh-CN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米伊莎莱窗帘」</a:t>
            </a:r>
            <a:endParaRPr lang="zh-CN" altLang="en-US" sz="152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圆角矩形 12"/>
          <p:cNvSpPr/>
          <p:nvPr>
            <p:custDataLst>
              <p:tags r:id="rId9"/>
            </p:custDataLst>
          </p:nvPr>
        </p:nvSpPr>
        <p:spPr>
          <a:xfrm>
            <a:off x="2811557" y="1926939"/>
            <a:ext cx="3271988" cy="30322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B62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B62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solidFill>
                <a:schemeClr val="bg1"/>
              </a:solidFill>
            </a:endParaRPr>
          </a:p>
        </p:txBody>
      </p:sp>
      <p:sp>
        <p:nvSpPr>
          <p:cNvPr id="24" name="圆角矩形 14"/>
          <p:cNvSpPr/>
          <p:nvPr>
            <p:custDataLst>
              <p:tags r:id="rId10"/>
            </p:custDataLst>
          </p:nvPr>
        </p:nvSpPr>
        <p:spPr>
          <a:xfrm>
            <a:off x="6978153" y="1936305"/>
            <a:ext cx="3344432" cy="30322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B62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B62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solidFill>
                <a:schemeClr val="bg1"/>
              </a:solidFill>
            </a:endParaRPr>
          </a:p>
        </p:txBody>
      </p:sp>
      <p:sp>
        <p:nvSpPr>
          <p:cNvPr id="25" name="圆角矩形 5"/>
          <p:cNvSpPr/>
          <p:nvPr>
            <p:custDataLst>
              <p:tags r:id="rId11"/>
            </p:custDataLst>
          </p:nvPr>
        </p:nvSpPr>
        <p:spPr>
          <a:xfrm>
            <a:off x="6264725" y="1940069"/>
            <a:ext cx="1722014" cy="303221"/>
          </a:xfrm>
          <a:prstGeom prst="roundRect">
            <a:avLst>
              <a:gd name="adj" fmla="val 50000"/>
            </a:avLst>
          </a:prstGeom>
          <a:solidFill>
            <a:srgbClr val="FB6200"/>
          </a:solidFill>
          <a:ln w="28575">
            <a:solidFill>
              <a:srgbClr val="FB62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6369562" y="1931467"/>
            <a:ext cx="1484921" cy="326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.AppleSystemUIFont" charset="0"/>
              </a:rPr>
              <a:t>15万</a:t>
            </a:r>
            <a:r>
              <a:rPr lang="en-US" altLang="zh-CN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.AppleSystemUIFont" charset="0"/>
              </a:rPr>
              <a:t>(</a:t>
            </a:r>
            <a:r>
              <a:rPr lang="zh-CN" altLang="en-US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.AppleSystemUIFont" charset="0"/>
              </a:rPr>
              <a:t>含</a:t>
            </a:r>
            <a:r>
              <a:rPr lang="en-US" altLang="zh-CN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.AppleSystemUIFont" charset="0"/>
              </a:rPr>
              <a:t>)</a:t>
            </a:r>
            <a:r>
              <a:rPr lang="zh-CN" altLang="en-US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.AppleSystemUIFont" charset="0"/>
              </a:rPr>
              <a:t>以上</a:t>
            </a:r>
            <a:endParaRPr lang="zh-CN" altLang="en-US" sz="152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.AppleSystemUIFont" charset="0"/>
            </a:endParaRPr>
          </a:p>
        </p:txBody>
      </p:sp>
      <p:sp>
        <p:nvSpPr>
          <p:cNvPr id="27" name="圆角矩形 32"/>
          <p:cNvSpPr/>
          <p:nvPr>
            <p:custDataLst>
              <p:tags r:id="rId13"/>
            </p:custDataLst>
          </p:nvPr>
        </p:nvSpPr>
        <p:spPr>
          <a:xfrm>
            <a:off x="2110494" y="1929089"/>
            <a:ext cx="1722014" cy="303221"/>
          </a:xfrm>
          <a:prstGeom prst="roundRect">
            <a:avLst>
              <a:gd name="adj" fmla="val 50000"/>
            </a:avLst>
          </a:prstGeom>
          <a:solidFill>
            <a:srgbClr val="FB6200"/>
          </a:solidFill>
          <a:ln w="28575">
            <a:solidFill>
              <a:srgbClr val="FB62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2163718" y="1920487"/>
            <a:ext cx="1589221" cy="326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dist">
              <a:buClrTx/>
              <a:buSzTx/>
              <a:buFontTx/>
            </a:pPr>
            <a:r>
              <a:rPr lang="zh-CN" altLang="en-US" sz="152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.AppleSystemUIFont" charset="0"/>
              </a:rPr>
              <a:t>合同额15万以下</a:t>
            </a:r>
            <a:endParaRPr lang="zh-CN" altLang="en-US" sz="152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.AppleSystemUIFont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b="35727"/>
          <a:stretch>
            <a:fillRect/>
          </a:stretch>
        </p:blipFill>
        <p:spPr>
          <a:xfrm>
            <a:off x="6660955" y="2483070"/>
            <a:ext cx="2607483" cy="210749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" name="图片 29" descr="d0750c687c6f5a1c27a0bd921de68c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110494" y="2483071"/>
            <a:ext cx="2366089" cy="2106954"/>
          </a:xfrm>
          <a:prstGeom prst="rect">
            <a:avLst/>
          </a:prstGeom>
        </p:spPr>
      </p:pic>
      <p:pic>
        <p:nvPicPr>
          <p:cNvPr id="31" name="图片 30" descr="abe44b5c6feec04afdaa5693ef0d94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496475" y="2483071"/>
            <a:ext cx="2078997" cy="210641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6"/>
          <a:srcRect l="433" t="64830" r="59959"/>
          <a:stretch>
            <a:fillRect/>
          </a:stretch>
        </p:blipFill>
        <p:spPr>
          <a:xfrm>
            <a:off x="9149623" y="2483071"/>
            <a:ext cx="1032778" cy="11532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爆炸形 1 10"/>
          <p:cNvSpPr/>
          <p:nvPr/>
        </p:nvSpPr>
        <p:spPr>
          <a:xfrm>
            <a:off x="9108196" y="447703"/>
            <a:ext cx="1794876" cy="1726699"/>
          </a:xfrm>
          <a:prstGeom prst="irregularSeal1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404993" y="817747"/>
            <a:ext cx="1827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升级价值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1999</a:t>
            </a:r>
            <a:r>
              <a:rPr lang="zh-CN" altLang="en-US" sz="1400" dirty="0">
                <a:solidFill>
                  <a:schemeClr val="bg1"/>
                </a:solidFill>
              </a:rPr>
              <a:t>元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22"/>
            </p:custDataLst>
          </p:nvPr>
        </p:nvSpPr>
        <p:spPr>
          <a:xfrm>
            <a:off x="9149082" y="6051592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05765" y="275591"/>
            <a:ext cx="11156113" cy="6207124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 descr="7b0a202020202262756c6c6574223a20227b5c2263617465676f727949645c223a31303030352c5c2274656d706c61746549645c223a32303233313539337d220a7d0a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71449" y="275590"/>
            <a:ext cx="3770631" cy="445135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</p:spPr>
        <p:txBody>
          <a:bodyPr vert="horz" lIns="90000" tIns="46800" rIns="90000" bIns="46800" rtlCol="0">
            <a:normAutofit fontScale="875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Blip>
                <a:blip r:embed="rId3"/>
              </a:buBlip>
            </a:pPr>
            <a:r>
              <a:rPr lang="en-US" altLang="zh-CN" sz="2400" b="1" dirty="0">
                <a:solidFill>
                  <a:schemeClr val="bg1"/>
                </a:solidFill>
              </a:rPr>
              <a:t> 9.29-10.6 </a:t>
            </a:r>
            <a:r>
              <a:rPr lang="zh-CN" altLang="en-US" sz="2400" b="1" dirty="0">
                <a:solidFill>
                  <a:schemeClr val="bg1"/>
                </a:solidFill>
              </a:rPr>
              <a:t>大部免升特权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59545" y="6114415"/>
            <a:ext cx="2726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</a:t>
            </a:r>
            <a:r>
              <a:rPr lang="zh-CN" altLang="en-US"/>
              <a:t>画面仅供参考示意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351380" y="826664"/>
            <a:ext cx="4744619" cy="12230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sz="4400" b="1" dirty="0">
                <a:solidFill>
                  <a:srgbClr val="A40001"/>
                </a:solidFill>
                <a:effectLst/>
              </a:rPr>
              <a:t>A3  </a:t>
            </a:r>
            <a:r>
              <a:rPr lang="zh-CN" altLang="en-US" sz="3200" b="1" dirty="0">
                <a:solidFill>
                  <a:srgbClr val="A40001"/>
                </a:solidFill>
                <a:effectLst/>
              </a:rPr>
              <a:t>选梦天木门</a:t>
            </a:r>
            <a:endParaRPr lang="en-US" altLang="zh-CN" sz="3200" b="1" dirty="0">
              <a:solidFill>
                <a:srgbClr val="A40001"/>
              </a:solidFill>
              <a:effectLst/>
            </a:endParaRPr>
          </a:p>
          <a:p>
            <a:r>
              <a:rPr lang="zh-CN" altLang="en-US" sz="2000" dirty="0">
                <a:effectLst/>
              </a:rPr>
              <a:t>可享受免费升级梦天指定款烤漆门或免漆带扣线门型，</a:t>
            </a:r>
            <a:r>
              <a:rPr lang="zh-CN" altLang="en-US" sz="2000" b="1" dirty="0">
                <a:solidFill>
                  <a:srgbClr val="A40001"/>
                </a:solidFill>
                <a:effectLst/>
              </a:rPr>
              <a:t>南北大部总各</a:t>
            </a:r>
            <a:r>
              <a:rPr lang="en-US" altLang="zh-CN" sz="2000" b="1" dirty="0">
                <a:solidFill>
                  <a:srgbClr val="A40001"/>
                </a:solidFill>
                <a:effectLst/>
              </a:rPr>
              <a:t>3</a:t>
            </a:r>
            <a:r>
              <a:rPr lang="zh-CN" altLang="en-US" sz="2000" b="1" dirty="0">
                <a:solidFill>
                  <a:srgbClr val="A40001"/>
                </a:solidFill>
              </a:rPr>
              <a:t>个名额</a:t>
            </a:r>
            <a:endParaRPr lang="zh-CN" altLang="en-US" sz="2000" b="1" dirty="0">
              <a:solidFill>
                <a:srgbClr val="A40001"/>
              </a:solidFill>
              <a:effectLst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751957" y="826664"/>
            <a:ext cx="4276090" cy="169865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sz="4400" b="1" dirty="0">
                <a:solidFill>
                  <a:srgbClr val="A40001"/>
                </a:solidFill>
                <a:effectLst/>
              </a:rPr>
              <a:t>Q7  </a:t>
            </a:r>
            <a:r>
              <a:rPr lang="zh-CN" altLang="en-US" sz="3200" b="1" dirty="0">
                <a:solidFill>
                  <a:srgbClr val="A40001"/>
                </a:solidFill>
                <a:effectLst/>
              </a:rPr>
              <a:t>选</a:t>
            </a:r>
            <a:r>
              <a:rPr lang="en-US" altLang="zh-CN" sz="3200" b="1" dirty="0">
                <a:solidFill>
                  <a:srgbClr val="A40001"/>
                </a:solidFill>
                <a:effectLst/>
              </a:rPr>
              <a:t>TATA</a:t>
            </a:r>
            <a:r>
              <a:rPr lang="zh-CN" altLang="en-US" sz="3200" b="1" dirty="0">
                <a:solidFill>
                  <a:srgbClr val="A40001"/>
                </a:solidFill>
                <a:effectLst/>
              </a:rPr>
              <a:t>木门</a:t>
            </a:r>
            <a:endParaRPr lang="en-US" altLang="zh-CN" sz="3200" b="1" dirty="0">
              <a:solidFill>
                <a:srgbClr val="A40001"/>
              </a:solidFill>
              <a:effectLst/>
            </a:endParaRPr>
          </a:p>
          <a:p>
            <a:r>
              <a:rPr lang="zh-CN" altLang="en-US" dirty="0"/>
              <a:t>可享受赠送</a:t>
            </a:r>
            <a:r>
              <a:rPr lang="en-US" altLang="zh-CN" dirty="0"/>
              <a:t>TATA</a:t>
            </a:r>
            <a:r>
              <a:rPr lang="zh-CN" altLang="en-US" dirty="0"/>
              <a:t>门楣指定款（与门工艺一致），</a:t>
            </a:r>
            <a:r>
              <a:rPr lang="zh-CN" altLang="en-US" sz="2000" b="1" dirty="0">
                <a:solidFill>
                  <a:srgbClr val="A40001"/>
                </a:solidFill>
              </a:rPr>
              <a:t>南北大部总各</a:t>
            </a:r>
            <a:r>
              <a:rPr lang="en-US" altLang="zh-CN" sz="2000" b="1" dirty="0">
                <a:solidFill>
                  <a:srgbClr val="A40001"/>
                </a:solidFill>
              </a:rPr>
              <a:t>3</a:t>
            </a:r>
            <a:r>
              <a:rPr lang="zh-CN" altLang="en-US" sz="2000" b="1" dirty="0">
                <a:solidFill>
                  <a:srgbClr val="A40001"/>
                </a:solidFill>
              </a:rPr>
              <a:t>个名额</a:t>
            </a:r>
            <a:r>
              <a:rPr lang="zh-CN" altLang="en-US" dirty="0"/>
              <a:t>；每一家限</a:t>
            </a:r>
            <a:r>
              <a:rPr lang="en-US" altLang="zh-CN" dirty="0"/>
              <a:t>4</a:t>
            </a:r>
            <a:r>
              <a:rPr lang="zh-CN" altLang="en-US" dirty="0"/>
              <a:t>个门楣</a:t>
            </a:r>
            <a:endParaRPr lang="zh-CN" altLang="en-US" dirty="0">
              <a:effectLst/>
            </a:endParaRPr>
          </a:p>
        </p:txBody>
      </p:sp>
      <p:pic>
        <p:nvPicPr>
          <p:cNvPr id="1026" name="Picture 2" descr="https://gimg2.baidu.com/image_search/src=http%3A%2F%2Fg-search1.alicdn.com%2Fimg%2Fbao%2Fuploaded%2Fi1%2F826813153%2FO1CN01gRdDXr1ZA7RO8Fi9g_%21%210-item_pic.jpg_300x300.jpg&amp;refer=http%3A%2F%2Fg-search1.alicdn.com&amp;app=2002&amp;size=f9999,10000&amp;q=a80&amp;n=0&amp;g=0n&amp;fmt=auto?sec=1698484359&amp;t=afc09234e0e7c253b54eabfd604106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504" y="2525314"/>
            <a:ext cx="3377646" cy="337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表格 12"/>
          <p:cNvGraphicFramePr/>
          <p:nvPr>
            <p:custDataLst>
              <p:tags r:id="rId7"/>
            </p:custDataLst>
          </p:nvPr>
        </p:nvGraphicFramePr>
        <p:xfrm>
          <a:off x="4252100" y="3394692"/>
          <a:ext cx="2219821" cy="2416827"/>
        </p:xfrm>
        <a:graphic>
          <a:graphicData uri="http://schemas.openxmlformats.org/drawingml/2006/table">
            <a:tbl>
              <a:tblPr/>
              <a:tblGrid>
                <a:gridCol w="588654"/>
                <a:gridCol w="1151299"/>
                <a:gridCol w="479868"/>
              </a:tblGrid>
              <a:tr h="18721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门型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50" marR="635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1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颜色</a:t>
                      </a:r>
                      <a:endParaRPr lang="zh-CN" altLang="en-US" sz="11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50" marR="635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工艺</a:t>
                      </a:r>
                      <a:endParaRPr lang="zh-CN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50" marR="635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3703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KY11，KY21，KY31，KY41，</a:t>
                      </a: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50" marR="635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爵士白，素雪白，鱼尾灰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50" marR="635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烤漆</a:t>
                      </a:r>
                      <a:endParaRPr lang="zh-CN" altLang="en-US" sz="1800" b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50" marR="635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59258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XM11</a:t>
                      </a:r>
                      <a:r>
                        <a:rPr lang="zh-CN" alt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XM21</a:t>
                      </a:r>
                      <a:endParaRPr lang="en-US" altLang="zh-CN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50" marR="635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en-US" sz="10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珍珠白,汉玉白,云暮灰,叠云灰,山岩灰,橡木流苏白,橡木可可棕,橡木蜜芽黄,星光曜黑,秋木浅麦,黑胡桃蜜糖棕,黑胡桃沙茶棕,本色杏木,深色梨木,南美胡桃,科技灰银梨,科技黄银梨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50" marR="635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免漆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350" marR="635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" name="图片 1"/>
          <p:cNvPicPr/>
          <p:nvPr>
            <p:custDataLst>
              <p:tags r:id="rId8"/>
            </p:custDataLst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4288876" y="2525314"/>
            <a:ext cx="2183044" cy="869379"/>
          </a:xfrm>
          <a:prstGeom prst="rect">
            <a:avLst/>
          </a:prstGeom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3205" y="2525315"/>
            <a:ext cx="3643857" cy="13722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30122" y="4033520"/>
            <a:ext cx="3643857" cy="17779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85107" y="5685857"/>
            <a:ext cx="1482090" cy="52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1490</a:t>
            </a:r>
            <a:r>
              <a:rPr lang="zh-CN" altLang="en-US" sz="1400" dirty="0">
                <a:solidFill>
                  <a:schemeClr val="bg1"/>
                </a:solidFill>
              </a:rPr>
              <a:t>元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爆炸形 1 10"/>
          <p:cNvSpPr/>
          <p:nvPr/>
        </p:nvSpPr>
        <p:spPr>
          <a:xfrm>
            <a:off x="4870170" y="2089604"/>
            <a:ext cx="2114702" cy="1726699"/>
          </a:xfrm>
          <a:prstGeom prst="irregularSeal1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351714" y="2470674"/>
            <a:ext cx="1827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升级价值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578</a:t>
            </a:r>
            <a:r>
              <a:rPr lang="zh-CN" altLang="en-US" sz="1400" dirty="0">
                <a:solidFill>
                  <a:schemeClr val="bg1"/>
                </a:solidFill>
              </a:rPr>
              <a:t>元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zh-CN" altLang="en-US" sz="1400" dirty="0">
                <a:solidFill>
                  <a:schemeClr val="bg1"/>
                </a:solidFill>
              </a:rPr>
              <a:t>樘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0" name="爆炸形 1 10"/>
          <p:cNvSpPr/>
          <p:nvPr/>
        </p:nvSpPr>
        <p:spPr>
          <a:xfrm>
            <a:off x="9091775" y="1989617"/>
            <a:ext cx="2307079" cy="2234347"/>
          </a:xfrm>
          <a:prstGeom prst="irregularSeal1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331431" y="2470674"/>
            <a:ext cx="18277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升级价值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284</a:t>
            </a:r>
            <a:r>
              <a:rPr lang="zh-CN" altLang="en-US" sz="1200" dirty="0">
                <a:solidFill>
                  <a:schemeClr val="bg1"/>
                </a:solidFill>
              </a:rPr>
              <a:t>元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zh-CN" altLang="en-US" sz="1200" dirty="0">
                <a:solidFill>
                  <a:schemeClr val="bg1"/>
                </a:solidFill>
              </a:rPr>
              <a:t>个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</a:rPr>
              <a:t>最高可省：</a:t>
            </a:r>
            <a:r>
              <a:rPr lang="en-US" altLang="zh-CN" sz="1600" b="1" dirty="0">
                <a:solidFill>
                  <a:schemeClr val="bg1"/>
                </a:solidFill>
              </a:rPr>
              <a:t>1144</a:t>
            </a:r>
            <a:r>
              <a:rPr lang="zh-CN" altLang="en-US" sz="1600" b="1" dirty="0">
                <a:solidFill>
                  <a:schemeClr val="bg1"/>
                </a:solidFill>
              </a:rPr>
              <a:t>元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554990" y="374650"/>
            <a:ext cx="1950720" cy="4603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spc="400" dirty="0">
                <a:ln w="9525">
                  <a:noFill/>
                </a:ln>
                <a:solidFill>
                  <a:prstClr val="white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汉仪尚巍手书W" panose="00020600040101010101" charset="-122"/>
              </a:rPr>
              <a:t>补充说明：</a:t>
            </a:r>
            <a:endParaRPr kumimoji="0" lang="zh-CN" altLang="en-US" sz="2400" b="1" i="0" u="none" strike="noStrike" kern="1200" cap="none" spc="400" normalizeH="0" baseline="0" noProof="0" dirty="0">
              <a:ln w="9525"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汉仪尚巍手书W" panose="00020600040101010101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955993" y="893717"/>
            <a:ext cx="10432980" cy="549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优惠活动以</a:t>
            </a:r>
            <a:r>
              <a:rPr lang="en-US" altLang="zh-CN" dirty="0">
                <a:solidFill>
                  <a:srgbClr val="FF0000"/>
                </a:solidFill>
              </a:rPr>
              <a:t>HOME</a:t>
            </a:r>
            <a:r>
              <a:rPr lang="zh-CN" altLang="en-US" dirty="0">
                <a:solidFill>
                  <a:srgbClr val="FF0000"/>
                </a:solidFill>
              </a:rPr>
              <a:t>系统选择为准</a:t>
            </a:r>
            <a:r>
              <a:rPr lang="zh-CN" altLang="en-US" dirty="0"/>
              <a:t>，否则一律无效；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以上</a:t>
            </a:r>
            <a:r>
              <a:rPr lang="en-US" altLang="zh-CN" dirty="0"/>
              <a:t>A3</a:t>
            </a:r>
            <a:r>
              <a:rPr lang="zh-CN" altLang="en-US" dirty="0"/>
              <a:t>和</a:t>
            </a:r>
            <a:r>
              <a:rPr lang="en-US" altLang="zh-CN" dirty="0"/>
              <a:t>Q7</a:t>
            </a:r>
            <a:r>
              <a:rPr lang="zh-CN" altLang="en-US" dirty="0"/>
              <a:t>产品优惠政策，与签约中心</a:t>
            </a:r>
            <a:r>
              <a:rPr lang="en-US" altLang="zh-CN" dirty="0"/>
              <a:t>2000</a:t>
            </a:r>
            <a:r>
              <a:rPr lang="zh-CN" altLang="en-US" dirty="0"/>
              <a:t>元现金优惠不同时享受；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本期活动仅限活动期内</a:t>
            </a:r>
            <a:r>
              <a:rPr lang="zh-CN" altLang="en-US" dirty="0">
                <a:solidFill>
                  <a:srgbClr val="FF0000"/>
                </a:solidFill>
              </a:rPr>
              <a:t>草签、正签客户享受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若已转正签或施工客户无法更换优惠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A3产品赠送的定制柜子限好来屋指定款</a:t>
            </a:r>
            <a:r>
              <a:rPr lang="zh-CN" altLang="en-US" dirty="0"/>
              <a:t>；在home系统中以定制软装券形式表现；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A3</a:t>
            </a:r>
            <a:r>
              <a:rPr lang="zh-CN" altLang="en-US" dirty="0"/>
              <a:t>和</a:t>
            </a:r>
            <a:r>
              <a:rPr lang="en-US" altLang="zh-CN" dirty="0"/>
              <a:t>Q7</a:t>
            </a:r>
            <a:r>
              <a:rPr lang="zh-CN" altLang="en-US" dirty="0"/>
              <a:t>产品赠送的定制软体券，需在客户整装签订装修合同，</a:t>
            </a:r>
            <a:r>
              <a:rPr lang="zh-CN" altLang="en-US" dirty="0">
                <a:solidFill>
                  <a:srgbClr val="FF0000"/>
                </a:solidFill>
              </a:rPr>
              <a:t>并交齐60%合同款且开工后，方可使用该券</a:t>
            </a:r>
            <a:r>
              <a:rPr lang="zh-CN" altLang="en-US" dirty="0"/>
              <a:t>；仅限在贝壳美家圣都整装黄泥磅店购买定制、软装产品使用；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定制软体券的发放额度仅以实际签约金额作为核算基数；以每个合同金额段就低原则配置额度；券以四舍五入，以100元为最小计算单位</a:t>
            </a:r>
            <a:r>
              <a:rPr lang="zh-CN" altLang="en-US" dirty="0"/>
              <a:t>，详情参照《附件：2023年</a:t>
            </a:r>
            <a:r>
              <a:rPr lang="en-US" altLang="zh-CN" dirty="0"/>
              <a:t>10</a:t>
            </a:r>
            <a:r>
              <a:rPr lang="zh-CN" altLang="en-US" dirty="0"/>
              <a:t>月重庆大区优惠纪要》；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定制软体券需一次性使用完毕，不找零，不退补；需在该整装工地完工后</a:t>
            </a:r>
            <a:r>
              <a:rPr lang="zh-CN" altLang="en-US" dirty="0">
                <a:solidFill>
                  <a:srgbClr val="FF0000"/>
                </a:solidFill>
              </a:rPr>
              <a:t>半年内使用</a:t>
            </a:r>
            <a:r>
              <a:rPr lang="zh-CN" altLang="en-US" dirty="0"/>
              <a:t>，过期作废；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客户享受的</a:t>
            </a:r>
            <a:r>
              <a:rPr lang="en-US" altLang="zh-CN" dirty="0">
                <a:solidFill>
                  <a:srgbClr val="FF0000"/>
                </a:solidFill>
              </a:rPr>
              <a:t>所有活动优惠必须完整且正确的体现在合同里</a:t>
            </a:r>
            <a:r>
              <a:rPr lang="en-US" altLang="zh-CN" dirty="0"/>
              <a:t>，直属上级审核把关；如因合同优惠多选、漏选、错选等导致的问题，</a:t>
            </a:r>
            <a:r>
              <a:rPr lang="en-US" altLang="zh-CN" dirty="0">
                <a:solidFill>
                  <a:srgbClr val="FF0000"/>
                </a:solidFill>
              </a:rPr>
              <a:t>需有关人员自行承担</a:t>
            </a:r>
            <a:r>
              <a:rPr lang="zh-CN" altLang="en-US" dirty="0">
                <a:solidFill>
                  <a:srgbClr val="FF0000"/>
                </a:solidFill>
              </a:rPr>
              <a:t>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本</a:t>
            </a:r>
            <a:r>
              <a:rPr lang="en-US" altLang="zh-CN" dirty="0"/>
              <a:t>PPT</a:t>
            </a:r>
            <a:r>
              <a:rPr lang="zh-CN" altLang="en-US" dirty="0"/>
              <a:t>进作为内部培训资料，不作为任何客户优惠承诺；本</a:t>
            </a:r>
            <a:r>
              <a:rPr lang="en-US" altLang="zh-CN" dirty="0"/>
              <a:t>PPT</a:t>
            </a:r>
            <a:r>
              <a:rPr lang="zh-CN" altLang="en-US" dirty="0"/>
              <a:t>所设计图片、视频、价格等仅为参考，以展厅实物为准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0934" b="10555"/>
          <a:stretch>
            <a:fillRect/>
          </a:stretch>
        </p:blipFill>
        <p:spPr>
          <a:xfrm>
            <a:off x="0" y="123033"/>
            <a:ext cx="12192000" cy="6611934"/>
          </a:xfrm>
          <a:prstGeom prst="rect">
            <a:avLst/>
          </a:prstGeom>
        </p:spPr>
      </p:pic>
      <p:sp>
        <p:nvSpPr>
          <p:cNvPr id="17" name="任意多边形 16"/>
          <p:cNvSpPr/>
          <p:nvPr>
            <p:custDataLst>
              <p:tags r:id="rId3"/>
            </p:custDataLst>
          </p:nvPr>
        </p:nvSpPr>
        <p:spPr>
          <a:xfrm>
            <a:off x="2756066" y="2535157"/>
            <a:ext cx="1703911" cy="1711694"/>
          </a:xfrm>
          <a:custGeom>
            <a:avLst/>
            <a:gdLst>
              <a:gd name="connsiteX0" fmla="*/ 619655 w 1042987"/>
              <a:gd name="connsiteY0" fmla="*/ 539750 h 1047750"/>
              <a:gd name="connsiteX1" fmla="*/ 958319 w 1042987"/>
              <a:gd name="connsiteY1" fmla="*/ 539750 h 1047750"/>
              <a:gd name="connsiteX2" fmla="*/ 1042987 w 1042987"/>
              <a:gd name="connsiteY2" fmla="*/ 624418 h 1047750"/>
              <a:gd name="connsiteX3" fmla="*/ 1042987 w 1042987"/>
              <a:gd name="connsiteY3" fmla="*/ 963082 h 1047750"/>
              <a:gd name="connsiteX4" fmla="*/ 958319 w 1042987"/>
              <a:gd name="connsiteY4" fmla="*/ 1047750 h 1047750"/>
              <a:gd name="connsiteX5" fmla="*/ 619655 w 1042987"/>
              <a:gd name="connsiteY5" fmla="*/ 1047750 h 1047750"/>
              <a:gd name="connsiteX6" fmla="*/ 534987 w 1042987"/>
              <a:gd name="connsiteY6" fmla="*/ 963082 h 1047750"/>
              <a:gd name="connsiteX7" fmla="*/ 534987 w 1042987"/>
              <a:gd name="connsiteY7" fmla="*/ 624418 h 1047750"/>
              <a:gd name="connsiteX8" fmla="*/ 619655 w 1042987"/>
              <a:gd name="connsiteY8" fmla="*/ 539750 h 1047750"/>
              <a:gd name="connsiteX9" fmla="*/ 84668 w 1042987"/>
              <a:gd name="connsiteY9" fmla="*/ 539750 h 1047750"/>
              <a:gd name="connsiteX10" fmla="*/ 423332 w 1042987"/>
              <a:gd name="connsiteY10" fmla="*/ 539750 h 1047750"/>
              <a:gd name="connsiteX11" fmla="*/ 508000 w 1042987"/>
              <a:gd name="connsiteY11" fmla="*/ 624418 h 1047750"/>
              <a:gd name="connsiteX12" fmla="*/ 508000 w 1042987"/>
              <a:gd name="connsiteY12" fmla="*/ 963082 h 1047750"/>
              <a:gd name="connsiteX13" fmla="*/ 423332 w 1042987"/>
              <a:gd name="connsiteY13" fmla="*/ 1047750 h 1047750"/>
              <a:gd name="connsiteX14" fmla="*/ 84668 w 1042987"/>
              <a:gd name="connsiteY14" fmla="*/ 1047750 h 1047750"/>
              <a:gd name="connsiteX15" fmla="*/ 0 w 1042987"/>
              <a:gd name="connsiteY15" fmla="*/ 963082 h 1047750"/>
              <a:gd name="connsiteX16" fmla="*/ 0 w 1042987"/>
              <a:gd name="connsiteY16" fmla="*/ 624418 h 1047750"/>
              <a:gd name="connsiteX17" fmla="*/ 84668 w 1042987"/>
              <a:gd name="connsiteY17" fmla="*/ 539750 h 1047750"/>
              <a:gd name="connsiteX18" fmla="*/ 619655 w 1042987"/>
              <a:gd name="connsiteY18" fmla="*/ 0 h 1047750"/>
              <a:gd name="connsiteX19" fmla="*/ 958319 w 1042987"/>
              <a:gd name="connsiteY19" fmla="*/ 0 h 1047750"/>
              <a:gd name="connsiteX20" fmla="*/ 1042987 w 1042987"/>
              <a:gd name="connsiteY20" fmla="*/ 84668 h 1047750"/>
              <a:gd name="connsiteX21" fmla="*/ 1042987 w 1042987"/>
              <a:gd name="connsiteY21" fmla="*/ 423332 h 1047750"/>
              <a:gd name="connsiteX22" fmla="*/ 958319 w 1042987"/>
              <a:gd name="connsiteY22" fmla="*/ 508000 h 1047750"/>
              <a:gd name="connsiteX23" fmla="*/ 619655 w 1042987"/>
              <a:gd name="connsiteY23" fmla="*/ 508000 h 1047750"/>
              <a:gd name="connsiteX24" fmla="*/ 534987 w 1042987"/>
              <a:gd name="connsiteY24" fmla="*/ 423332 h 1047750"/>
              <a:gd name="connsiteX25" fmla="*/ 534987 w 1042987"/>
              <a:gd name="connsiteY25" fmla="*/ 84668 h 1047750"/>
              <a:gd name="connsiteX26" fmla="*/ 619655 w 1042987"/>
              <a:gd name="connsiteY26" fmla="*/ 0 h 1047750"/>
              <a:gd name="connsiteX27" fmla="*/ 84668 w 1042987"/>
              <a:gd name="connsiteY27" fmla="*/ 0 h 1047750"/>
              <a:gd name="connsiteX28" fmla="*/ 423332 w 1042987"/>
              <a:gd name="connsiteY28" fmla="*/ 0 h 1047750"/>
              <a:gd name="connsiteX29" fmla="*/ 508000 w 1042987"/>
              <a:gd name="connsiteY29" fmla="*/ 84668 h 1047750"/>
              <a:gd name="connsiteX30" fmla="*/ 508000 w 1042987"/>
              <a:gd name="connsiteY30" fmla="*/ 423332 h 1047750"/>
              <a:gd name="connsiteX31" fmla="*/ 423332 w 1042987"/>
              <a:gd name="connsiteY31" fmla="*/ 508000 h 1047750"/>
              <a:gd name="connsiteX32" fmla="*/ 84668 w 1042987"/>
              <a:gd name="connsiteY32" fmla="*/ 508000 h 1047750"/>
              <a:gd name="connsiteX33" fmla="*/ 0 w 1042987"/>
              <a:gd name="connsiteY33" fmla="*/ 423332 h 1047750"/>
              <a:gd name="connsiteX34" fmla="*/ 0 w 1042987"/>
              <a:gd name="connsiteY34" fmla="*/ 84668 h 1047750"/>
              <a:gd name="connsiteX35" fmla="*/ 84668 w 1042987"/>
              <a:gd name="connsiteY35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987" h="1047750">
                <a:moveTo>
                  <a:pt x="619655" y="539750"/>
                </a:moveTo>
                <a:lnTo>
                  <a:pt x="958319" y="539750"/>
                </a:lnTo>
                <a:cubicBezTo>
                  <a:pt x="1005080" y="539750"/>
                  <a:pt x="1042987" y="577657"/>
                  <a:pt x="1042987" y="624418"/>
                </a:cubicBezTo>
                <a:lnTo>
                  <a:pt x="1042987" y="963082"/>
                </a:lnTo>
                <a:cubicBezTo>
                  <a:pt x="1042987" y="1009843"/>
                  <a:pt x="1005080" y="1047750"/>
                  <a:pt x="958319" y="1047750"/>
                </a:cubicBezTo>
                <a:lnTo>
                  <a:pt x="619655" y="1047750"/>
                </a:lnTo>
                <a:cubicBezTo>
                  <a:pt x="572894" y="1047750"/>
                  <a:pt x="534987" y="1009843"/>
                  <a:pt x="534987" y="963082"/>
                </a:cubicBezTo>
                <a:lnTo>
                  <a:pt x="534987" y="624418"/>
                </a:lnTo>
                <a:cubicBezTo>
                  <a:pt x="534987" y="577657"/>
                  <a:pt x="572894" y="539750"/>
                  <a:pt x="619655" y="539750"/>
                </a:cubicBezTo>
                <a:close/>
                <a:moveTo>
                  <a:pt x="84668" y="539750"/>
                </a:moveTo>
                <a:lnTo>
                  <a:pt x="423332" y="539750"/>
                </a:lnTo>
                <a:cubicBezTo>
                  <a:pt x="470093" y="539750"/>
                  <a:pt x="508000" y="577657"/>
                  <a:pt x="508000" y="624418"/>
                </a:cubicBezTo>
                <a:lnTo>
                  <a:pt x="508000" y="963082"/>
                </a:lnTo>
                <a:cubicBezTo>
                  <a:pt x="508000" y="1009843"/>
                  <a:pt x="470093" y="1047750"/>
                  <a:pt x="423332" y="1047750"/>
                </a:cubicBezTo>
                <a:lnTo>
                  <a:pt x="84668" y="1047750"/>
                </a:lnTo>
                <a:cubicBezTo>
                  <a:pt x="37907" y="1047750"/>
                  <a:pt x="0" y="1009843"/>
                  <a:pt x="0" y="963082"/>
                </a:cubicBezTo>
                <a:lnTo>
                  <a:pt x="0" y="624418"/>
                </a:lnTo>
                <a:cubicBezTo>
                  <a:pt x="0" y="577657"/>
                  <a:pt x="37907" y="539750"/>
                  <a:pt x="84668" y="539750"/>
                </a:cubicBezTo>
                <a:close/>
                <a:moveTo>
                  <a:pt x="619655" y="0"/>
                </a:moveTo>
                <a:lnTo>
                  <a:pt x="958319" y="0"/>
                </a:lnTo>
                <a:cubicBezTo>
                  <a:pt x="1005080" y="0"/>
                  <a:pt x="1042987" y="37907"/>
                  <a:pt x="1042987" y="84668"/>
                </a:cubicBezTo>
                <a:lnTo>
                  <a:pt x="1042987" y="423332"/>
                </a:lnTo>
                <a:cubicBezTo>
                  <a:pt x="1042987" y="470093"/>
                  <a:pt x="1005080" y="508000"/>
                  <a:pt x="958319" y="508000"/>
                </a:cubicBezTo>
                <a:lnTo>
                  <a:pt x="619655" y="508000"/>
                </a:lnTo>
                <a:cubicBezTo>
                  <a:pt x="572894" y="508000"/>
                  <a:pt x="534987" y="470093"/>
                  <a:pt x="534987" y="423332"/>
                </a:cubicBezTo>
                <a:lnTo>
                  <a:pt x="534987" y="84668"/>
                </a:lnTo>
                <a:cubicBezTo>
                  <a:pt x="534987" y="37907"/>
                  <a:pt x="572894" y="0"/>
                  <a:pt x="619655" y="0"/>
                </a:cubicBezTo>
                <a:close/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gradFill>
            <a:gsLst>
              <a:gs pos="100000">
                <a:srgbClr val="F8F3B1"/>
              </a:gs>
              <a:gs pos="0">
                <a:srgbClr val="FBBE9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  <a:tileRect l="-100000" b="-100000"/>
                </a:gradFill>
              </a:rPr>
              <a:t>02</a:t>
            </a:r>
            <a:endParaRPr lang="en-US" altLang="zh-CN" sz="480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  <a:tileRect l="-100000" b="-100000"/>
              </a:gra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185305" y="2439915"/>
            <a:ext cx="5338111" cy="1094353"/>
          </a:xfrm>
          <a:prstGeom prst="rect">
            <a:avLst/>
          </a:prstGeom>
        </p:spPr>
        <p:txBody>
          <a:bodyPr vert="horz" lIns="90000" tIns="46800" rIns="90000" bIns="46800" rtlCol="0" anchor="b">
            <a:normAutofit fontScale="90000"/>
            <a:scene3d>
              <a:camera prst="orthographicFront"/>
              <a:lightRig rig="threePt" dir="t"/>
            </a:scene3d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6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软装工厂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价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占位符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459605" y="3571240"/>
            <a:ext cx="4805680" cy="67564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accent1"/>
                </a:solidFill>
              </a:rPr>
              <a:t>工厂抄底价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zh-CN" altLang="en-US" dirty="0">
                <a:solidFill>
                  <a:schemeClr val="accent1"/>
                </a:solidFill>
              </a:rPr>
              <a:t>圣都庆双节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364805" y="3233420"/>
            <a:ext cx="3952241" cy="2062103"/>
          </a:xfrm>
          <a:prstGeom prst="rect">
            <a:avLst/>
          </a:prstGeom>
          <a:noFill/>
          <a:ln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客厅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--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沙发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（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15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选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）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  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茶几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（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5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选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）</a:t>
            </a:r>
            <a:endParaRPr lang="zh-CN" altLang="en-US" sz="1600" dirty="0"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600" dirty="0"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餐厅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--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餐桌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1+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餐椅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4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（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4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选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）</a:t>
            </a:r>
            <a:endParaRPr lang="zh-CN" altLang="en-US" sz="1600" dirty="0"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600" dirty="0"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主卧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--</a:t>
            </a:r>
            <a:r>
              <a:rPr lang="zh-CN" altLang="en-US" sz="2400" b="1" dirty="0">
                <a:solidFill>
                  <a:srgbClr val="C00000"/>
                </a:solidFill>
                <a:ea typeface="Aa润行体 (非商业使用)" panose="02010600010101010101" pitchFamily="2" charset="-122"/>
              </a:rPr>
              <a:t>床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（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8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选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）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  </a:t>
            </a:r>
            <a:r>
              <a:rPr lang="zh-CN" altLang="en-US" sz="2400" b="1" dirty="0">
                <a:solidFill>
                  <a:srgbClr val="C00000"/>
                </a:solidFill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床垫</a:t>
            </a:r>
            <a:r>
              <a:rPr lang="en-US" altLang="zh-CN" sz="2400" b="1" dirty="0">
                <a:solidFill>
                  <a:srgbClr val="C00000"/>
                </a:solidFill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</a:t>
            </a:r>
            <a:endParaRPr lang="zh-CN" altLang="en-US" sz="1600" b="1" dirty="0">
              <a:solidFill>
                <a:srgbClr val="C00000"/>
              </a:solidFill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600" dirty="0"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次卧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--</a:t>
            </a:r>
            <a:r>
              <a:rPr lang="zh-CN" altLang="en-US" sz="2400" b="1" dirty="0">
                <a:solidFill>
                  <a:srgbClr val="C00000"/>
                </a:solidFill>
                <a:ea typeface="Aa润行体 (非商业使用)" panose="02010600010101010101" pitchFamily="2" charset="-122"/>
              </a:rPr>
              <a:t>床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（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8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选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1</a:t>
            </a:r>
            <a:r>
              <a:rPr lang="zh-CN" altLang="en-US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）</a:t>
            </a:r>
            <a:r>
              <a:rPr lang="en-US" altLang="zh-CN" sz="16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  </a:t>
            </a:r>
            <a:r>
              <a:rPr lang="zh-CN" altLang="en-US" sz="2400" b="1" dirty="0">
                <a:solidFill>
                  <a:srgbClr val="C00000"/>
                </a:solidFill>
                <a:ea typeface="Aa润行体 (非商业使用)" panose="02010600010101010101" pitchFamily="2" charset="-122"/>
              </a:rPr>
              <a:t>床垫</a:t>
            </a:r>
            <a:r>
              <a:rPr lang="en-US" altLang="zh-CN" sz="2400" b="1" dirty="0">
                <a:solidFill>
                  <a:srgbClr val="C00000"/>
                </a:solidFill>
                <a:ea typeface="Aa润行体 (非商业使用)" panose="02010600010101010101" pitchFamily="2" charset="-122"/>
              </a:rPr>
              <a:t>1</a:t>
            </a:r>
            <a:endParaRPr lang="en-US" altLang="zh-CN" sz="2400" b="1" dirty="0">
              <a:solidFill>
                <a:srgbClr val="C00000"/>
              </a:solidFill>
              <a:ea typeface="Aa润行体 (非商业使用)" panose="02010600010101010101" pitchFamily="2" charset="-122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848360" y="1928495"/>
            <a:ext cx="4275455" cy="5979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12800元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工厂直购套餐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0160" y="2605404"/>
            <a:ext cx="3682047" cy="307249"/>
          </a:xfrm>
          <a:prstGeom prst="rect">
            <a:avLst/>
          </a:prstGeom>
          <a:solidFill>
            <a:srgbClr val="FED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50314" y="2565638"/>
            <a:ext cx="395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两室两厅</a:t>
            </a:r>
            <a:r>
              <a:rPr lang="en-US" altLang="zh-CN" dirty="0"/>
              <a:t>  11</a:t>
            </a:r>
            <a:r>
              <a:rPr lang="zh-CN" altLang="en-US" dirty="0"/>
              <a:t>件套   </a:t>
            </a:r>
            <a:r>
              <a:rPr lang="en-US" altLang="zh-CN" dirty="0"/>
              <a:t>2400</a:t>
            </a:r>
            <a:r>
              <a:rPr lang="zh-CN" altLang="en-US" dirty="0"/>
              <a:t>种无限组合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592738" y="1091565"/>
            <a:ext cx="3056890" cy="800219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双虎重庆新品首发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四大空间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</a:rPr>
              <a:t>一站解决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本占位符 3" descr="7b0a202020202262756c6c6574223a20227b5c2263617465676f727949645c223a31303030352c5c2274656d706c61746549645c223a32303233313539337d220a7d0a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0" y="463153"/>
            <a:ext cx="3502533" cy="445135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</p:spPr>
        <p:txBody>
          <a:bodyPr vert="horz" lIns="90000" tIns="46800" rIns="90000" bIns="46800" rtlCol="0">
            <a:normAutofit fontScale="80000" lnSpcReduction="1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Blip>
                <a:blip r:embed="rId2"/>
              </a:buBlip>
            </a:pPr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双虎</a:t>
            </a:r>
            <a:r>
              <a:rPr lang="en-US" altLang="zh-CN" sz="2400" b="1" dirty="0">
                <a:solidFill>
                  <a:schemeClr val="bg1"/>
                </a:solidFill>
              </a:rPr>
              <a:t>12800</a:t>
            </a:r>
            <a:r>
              <a:rPr lang="zh-CN" altLang="en-US" sz="2400" b="1" dirty="0">
                <a:solidFill>
                  <a:schemeClr val="bg1"/>
                </a:solidFill>
              </a:rPr>
              <a:t>元工厂直购套餐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22820" y="1091565"/>
            <a:ext cx="1608455" cy="1047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44940" y="1091565"/>
            <a:ext cx="1723390" cy="1046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50535" y="1091565"/>
            <a:ext cx="1694180" cy="1031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50535" y="2194560"/>
            <a:ext cx="1680210" cy="1047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b="8611"/>
          <a:stretch>
            <a:fillRect/>
          </a:stretch>
        </p:blipFill>
        <p:spPr>
          <a:xfrm>
            <a:off x="7309485" y="2194560"/>
            <a:ext cx="1657350" cy="1045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5620"/>
          <a:stretch>
            <a:fillRect/>
          </a:stretch>
        </p:blipFill>
        <p:spPr>
          <a:xfrm>
            <a:off x="9045575" y="2194560"/>
            <a:ext cx="1748790" cy="1038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50535" y="3313430"/>
            <a:ext cx="1694180" cy="140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t="13349" b="13518"/>
          <a:stretch>
            <a:fillRect/>
          </a:stretch>
        </p:blipFill>
        <p:spPr>
          <a:xfrm>
            <a:off x="7323455" y="3337560"/>
            <a:ext cx="1637030" cy="1374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13264" r="8082"/>
          <a:stretch>
            <a:fillRect/>
          </a:stretch>
        </p:blipFill>
        <p:spPr>
          <a:xfrm>
            <a:off x="9045575" y="3344545"/>
            <a:ext cx="1773555" cy="1378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l="6580" r="12038"/>
          <a:stretch>
            <a:fillRect/>
          </a:stretch>
        </p:blipFill>
        <p:spPr>
          <a:xfrm>
            <a:off x="9045575" y="4792980"/>
            <a:ext cx="1774825" cy="1188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306945" y="4808855"/>
            <a:ext cx="1633855" cy="1149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>
            <p:custDataLst>
              <p:tags r:id="rId25"/>
            </p:custDataLst>
          </p:nvPr>
        </p:nvSpPr>
        <p:spPr>
          <a:xfrm>
            <a:off x="9149082" y="6051592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rcRect b="4622"/>
          <a:stretch>
            <a:fillRect/>
          </a:stretch>
        </p:blipFill>
        <p:spPr>
          <a:xfrm>
            <a:off x="5547360" y="4794885"/>
            <a:ext cx="1692275" cy="1153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751330" y="5360035"/>
            <a:ext cx="27400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备注：床垫型号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情意时光粉钻一代（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号色）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10805" y="4791335"/>
            <a:ext cx="48804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材质</a:t>
            </a:r>
            <a:r>
              <a:rPr lang="en-US" altLang="zh-CN" sz="1400" dirty="0">
                <a:solidFill>
                  <a:schemeClr val="tx1"/>
                </a:solidFill>
              </a:rPr>
              <a:t>--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桌：碳钢Q235冷轧钢</a:t>
            </a:r>
            <a:r>
              <a:rPr lang="en-US" altLang="zh-CN" sz="1400" dirty="0">
                <a:solidFill>
                  <a:schemeClr val="tx1"/>
                </a:solidFill>
              </a:rPr>
              <a:t>+钢琴烤漆工艺+富美佳美耐防火板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椅：碳钢Q235材质+ABS环保塑料+马卡龙色系环保布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产品适用</a:t>
            </a:r>
            <a:r>
              <a:rPr lang="en-US" altLang="zh-CN" sz="1400" dirty="0">
                <a:solidFill>
                  <a:schemeClr val="tx1"/>
                </a:solidFill>
              </a:rPr>
              <a:t>--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可调节性、稳固性、安全性、舒适度、及时矫正书写坐姿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6673" y="778491"/>
            <a:ext cx="1995805" cy="36830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双虎爆款新品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缺角矩形 8"/>
          <p:cNvSpPr/>
          <p:nvPr/>
        </p:nvSpPr>
        <p:spPr>
          <a:xfrm>
            <a:off x="4302478" y="2878111"/>
            <a:ext cx="1937930" cy="1384995"/>
          </a:xfrm>
          <a:prstGeom prst="plaque">
            <a:avLst>
              <a:gd name="adj" fmla="val 6156"/>
            </a:avLst>
          </a:prstGeom>
          <a:noFill/>
          <a:ln w="41275">
            <a:solidFill>
              <a:srgbClr val="FEDB77"/>
            </a:solidFill>
          </a:ln>
          <a:effectLst>
            <a:outerShdw blurRad="279400" dist="38100" dir="8100000" algn="tr" rotWithShape="0">
              <a:schemeClr val="accent2">
                <a:lumMod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F6F2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836027" y="2856088"/>
            <a:ext cx="2699385" cy="1310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儿童书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桌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椅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162582" y="1975202"/>
            <a:ext cx="1783080" cy="810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千元上下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也能买到好书椅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30074" y="1306240"/>
            <a:ext cx="2372571" cy="160040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2795626" y="1017054"/>
            <a:ext cx="1575435" cy="1344200"/>
            <a:chOff x="14732" y="2435"/>
            <a:chExt cx="2481" cy="2590"/>
          </a:xfrm>
        </p:grpSpPr>
        <p:sp>
          <p:nvSpPr>
            <p:cNvPr id="11" name="爆炸形 1 10"/>
            <p:cNvSpPr/>
            <p:nvPr/>
          </p:nvSpPr>
          <p:spPr>
            <a:xfrm>
              <a:off x="14732" y="2435"/>
              <a:ext cx="2292" cy="2590"/>
            </a:xfrm>
            <a:prstGeom prst="irregularSeal1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879" y="3214"/>
              <a:ext cx="23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1193</a:t>
              </a:r>
              <a:r>
                <a:rPr lang="zh-CN" altLang="en-US" sz="1400" dirty="0">
                  <a:solidFill>
                    <a:schemeClr val="bg1"/>
                  </a:solidFill>
                </a:rPr>
                <a:t>元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图片 5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30074" y="2927528"/>
            <a:ext cx="2372571" cy="1770811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2795626" y="2599817"/>
            <a:ext cx="1575435" cy="1234456"/>
            <a:chOff x="14732" y="2435"/>
            <a:chExt cx="2481" cy="2590"/>
          </a:xfrm>
        </p:grpSpPr>
        <p:sp>
          <p:nvSpPr>
            <p:cNvPr id="8" name="爆炸形 1 7"/>
            <p:cNvSpPr/>
            <p:nvPr>
              <p:custDataLst>
                <p:tags r:id="rId6"/>
              </p:custDataLst>
            </p:nvPr>
          </p:nvSpPr>
          <p:spPr>
            <a:xfrm>
              <a:off x="14732" y="2435"/>
              <a:ext cx="2292" cy="2590"/>
            </a:xfrm>
            <a:prstGeom prst="irregularSeal1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7"/>
              </p:custDataLst>
            </p:nvPr>
          </p:nvSpPr>
          <p:spPr>
            <a:xfrm>
              <a:off x="14879" y="3214"/>
              <a:ext cx="23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2273</a:t>
              </a:r>
              <a:r>
                <a:rPr lang="zh-CN" altLang="en-US" sz="1400">
                  <a:solidFill>
                    <a:schemeClr val="bg1"/>
                  </a:solidFill>
                </a:rPr>
                <a:t>元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pic>
        <p:nvPicPr>
          <p:cNvPr id="16" name="图片 15" descr="1654769548(1)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print"/>
          <a:srcRect l="16857" r="16337"/>
          <a:stretch>
            <a:fillRect/>
          </a:stretch>
        </p:blipFill>
        <p:spPr>
          <a:xfrm>
            <a:off x="6712433" y="1687921"/>
            <a:ext cx="2262684" cy="243403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951533" y="5012093"/>
            <a:ext cx="4201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Ø"/>
            </a:pPr>
            <a:r>
              <a:rPr lang="en-US" altLang="zh-CN" sz="1400" dirty="0">
                <a:solidFill>
                  <a:schemeClr val="tx1"/>
                </a:solidFill>
              </a:rPr>
              <a:t>全海绵</a:t>
            </a:r>
            <a:r>
              <a:rPr lang="zh-CN" altLang="en-US" sz="1400" dirty="0">
                <a:solidFill>
                  <a:schemeClr val="tx1"/>
                </a:solidFill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</a:rPr>
              <a:t>绒布</a:t>
            </a:r>
            <a:r>
              <a:rPr lang="zh-CN" altLang="en-US" sz="1400" dirty="0">
                <a:solidFill>
                  <a:schemeClr val="tx1"/>
                </a:solidFill>
              </a:rPr>
              <a:t>，多场景适用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贴合身形，一坐倾心，包裹你的身心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材料环保健康，孕妇和儿童可放心使用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缺角矩形 17"/>
          <p:cNvSpPr/>
          <p:nvPr/>
        </p:nvSpPr>
        <p:spPr>
          <a:xfrm>
            <a:off x="9076616" y="3191239"/>
            <a:ext cx="1903120" cy="688612"/>
          </a:xfrm>
          <a:prstGeom prst="plaque">
            <a:avLst>
              <a:gd name="adj" fmla="val 6156"/>
            </a:avLst>
          </a:prstGeom>
          <a:noFill/>
          <a:ln w="41275">
            <a:solidFill>
              <a:srgbClr val="FEDB77"/>
            </a:solidFill>
          </a:ln>
          <a:effectLst>
            <a:outerShdw blurRad="279400" dist="38100" dir="8100000" algn="tr" rotWithShape="0">
              <a:schemeClr val="accent2">
                <a:lumMod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F6F2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9076209" y="2008248"/>
            <a:ext cx="1903120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在忙碌的世界里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也能偷得浮生半日闲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517957" y="4263300"/>
            <a:ext cx="7634605" cy="474345"/>
            <a:chOff x="-5272" y="9896"/>
            <a:chExt cx="12023" cy="747"/>
          </a:xfrm>
        </p:grpSpPr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>
            <a:xfrm>
              <a:off x="1443" y="10089"/>
              <a:ext cx="4892" cy="484"/>
            </a:xfrm>
            <a:prstGeom prst="rect">
              <a:avLst/>
            </a:prstGeom>
            <a:solidFill>
              <a:srgbClr val="FE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12"/>
              </p:custDataLst>
            </p:nvPr>
          </p:nvSpPr>
          <p:spPr>
            <a:xfrm>
              <a:off x="-5096" y="9918"/>
              <a:ext cx="51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双节同庆</a:t>
              </a:r>
              <a:r>
                <a:rPr lang="en-US" altLang="zh-CN" dirty="0"/>
                <a:t>  </a:t>
              </a:r>
              <a:r>
                <a:rPr lang="zh-CN" altLang="en-US" sz="2400" dirty="0"/>
                <a:t>工厂补贴直降 </a:t>
              </a:r>
              <a:endParaRPr lang="zh-CN" altLang="en-US" sz="2400" dirty="0"/>
            </a:p>
          </p:txBody>
        </p:sp>
        <p:sp>
          <p:nvSpPr>
            <p:cNvPr id="24" name="文本框 23"/>
            <p:cNvSpPr txBox="1"/>
            <p:nvPr>
              <p:custDataLst>
                <p:tags r:id="rId13"/>
              </p:custDataLst>
            </p:nvPr>
          </p:nvSpPr>
          <p:spPr>
            <a:xfrm>
              <a:off x="1626" y="9896"/>
              <a:ext cx="51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双节同庆</a:t>
              </a:r>
              <a:r>
                <a:rPr lang="en-US" altLang="zh-CN" dirty="0"/>
                <a:t>  </a:t>
              </a:r>
              <a:r>
                <a:rPr lang="zh-CN" altLang="en-US" sz="2400" dirty="0"/>
                <a:t>工厂补贴直降 </a:t>
              </a:r>
              <a:endParaRPr lang="zh-CN" altLang="en-US" sz="2400" dirty="0"/>
            </a:p>
          </p:txBody>
        </p:sp>
        <p:sp>
          <p:nvSpPr>
            <p:cNvPr id="25" name="矩形 24"/>
            <p:cNvSpPr/>
            <p:nvPr>
              <p:custDataLst>
                <p:tags r:id="rId14"/>
              </p:custDataLst>
            </p:nvPr>
          </p:nvSpPr>
          <p:spPr>
            <a:xfrm>
              <a:off x="-5264" y="10070"/>
              <a:ext cx="4892" cy="484"/>
            </a:xfrm>
            <a:prstGeom prst="rect">
              <a:avLst/>
            </a:prstGeom>
            <a:solidFill>
              <a:srgbClr val="FE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15"/>
              </p:custDataLst>
            </p:nvPr>
          </p:nvSpPr>
          <p:spPr>
            <a:xfrm>
              <a:off x="-5272" y="9918"/>
              <a:ext cx="51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双节同庆</a:t>
              </a:r>
              <a:r>
                <a:rPr lang="en-US" altLang="zh-CN" dirty="0"/>
                <a:t>  </a:t>
              </a:r>
              <a:r>
                <a:rPr lang="zh-CN" altLang="en-US" sz="2400" dirty="0"/>
                <a:t>工厂补贴直降 </a:t>
              </a:r>
              <a:endParaRPr lang="zh-CN" altLang="en-US" sz="2400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802846" y="1014910"/>
            <a:ext cx="1575435" cy="1344200"/>
            <a:chOff x="14732" y="2435"/>
            <a:chExt cx="2481" cy="2590"/>
          </a:xfrm>
        </p:grpSpPr>
        <p:sp>
          <p:nvSpPr>
            <p:cNvPr id="28" name="爆炸形 1 10"/>
            <p:cNvSpPr/>
            <p:nvPr/>
          </p:nvSpPr>
          <p:spPr>
            <a:xfrm>
              <a:off x="14732" y="2435"/>
              <a:ext cx="2292" cy="2590"/>
            </a:xfrm>
            <a:prstGeom prst="irregularSeal1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4879" y="3214"/>
              <a:ext cx="2334" cy="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1490</a:t>
              </a:r>
              <a:r>
                <a:rPr lang="zh-CN" altLang="en-US" sz="1400" dirty="0">
                  <a:solidFill>
                    <a:schemeClr val="bg1"/>
                  </a:solidFill>
                </a:rPr>
                <a:t>元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8701795" y="3256037"/>
            <a:ext cx="2699385" cy="52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毛毛虫沙发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6"/>
            </p:custDataLst>
          </p:nvPr>
        </p:nvSpPr>
        <p:spPr>
          <a:xfrm>
            <a:off x="9149082" y="6051592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6175" y="4197350"/>
            <a:ext cx="14986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/>
              <a:t>ET-E2203学习桌1000mm</a:t>
            </a:r>
            <a:endParaRPr lang="zh-CN" altLang="en-US" sz="900"/>
          </a:p>
        </p:txBody>
      </p:sp>
      <p:sp>
        <p:nvSpPr>
          <p:cNvPr id="14" name="文本框 13"/>
          <p:cNvSpPr txBox="1"/>
          <p:nvPr>
            <p:custDataLst>
              <p:tags r:id="rId17"/>
            </p:custDataLst>
          </p:nvPr>
        </p:nvSpPr>
        <p:spPr>
          <a:xfrm>
            <a:off x="1146175" y="2461895"/>
            <a:ext cx="19532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/>
              <a:t>ET－E2201学习椅650*785*1000H</a:t>
            </a:r>
            <a:endParaRPr lang="zh-CN" altLang="en-US" sz="900"/>
          </a:p>
        </p:txBody>
      </p:sp>
      <p:sp>
        <p:nvSpPr>
          <p:cNvPr id="15" name="文本框 14"/>
          <p:cNvSpPr txBox="1"/>
          <p:nvPr>
            <p:custDataLst>
              <p:tags r:id="rId18"/>
            </p:custDataLst>
          </p:nvPr>
        </p:nvSpPr>
        <p:spPr>
          <a:xfrm>
            <a:off x="6912610" y="3837305"/>
            <a:ext cx="1953260" cy="229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900"/>
              <a:t>ZQ-J-2210休闲椅900*1050*690H</a:t>
            </a:r>
            <a:endParaRPr lang="zh-CN" altLang="en-US"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19275" y="4012565"/>
            <a:ext cx="42011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/>
                </a:solidFill>
              </a:rPr>
              <a:t>完美收纳，让客厅不再杂乱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/>
                </a:solidFill>
              </a:rPr>
              <a:t>高颜值，好打理，省心更省力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/>
                </a:solidFill>
              </a:rPr>
              <a:t>合理提升客厅颜值，搭配出自己的</a:t>
            </a:r>
            <a:r>
              <a:rPr lang="en-US" altLang="zh-CN" sz="1600" dirty="0">
                <a:solidFill>
                  <a:schemeClr val="tx1"/>
                </a:solidFill>
              </a:rPr>
              <a:t>style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6673" y="778491"/>
            <a:ext cx="1995805" cy="36830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双虎爆款新品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缺角矩形 8"/>
          <p:cNvSpPr/>
          <p:nvPr/>
        </p:nvSpPr>
        <p:spPr>
          <a:xfrm>
            <a:off x="1806698" y="2356704"/>
            <a:ext cx="2848812" cy="955583"/>
          </a:xfrm>
          <a:prstGeom prst="plaque">
            <a:avLst>
              <a:gd name="adj" fmla="val 6156"/>
            </a:avLst>
          </a:prstGeom>
          <a:noFill/>
          <a:ln w="41275">
            <a:solidFill>
              <a:srgbClr val="FEDB77"/>
            </a:solidFill>
          </a:ln>
          <a:effectLst>
            <a:outerShdw blurRad="279400" dist="38100" dir="8100000" algn="tr" rotWithShape="0">
              <a:schemeClr val="accent2">
                <a:lumMod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F6F2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818958" y="2454540"/>
            <a:ext cx="2699385" cy="73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仅需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900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819468" y="1546001"/>
            <a:ext cx="2797810" cy="810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客厅不杂乱的秘诀</a:t>
            </a:r>
            <a:r>
              <a:rPr lang="en-US" altLang="zh-CN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电视柜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总有你心仪的款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82130" y="1453515"/>
            <a:ext cx="1995170" cy="1243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64295" y="1443355"/>
            <a:ext cx="1741805" cy="1202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21187"/>
          <a:stretch>
            <a:fillRect/>
          </a:stretch>
        </p:blipFill>
        <p:spPr>
          <a:xfrm>
            <a:off x="6882130" y="2797810"/>
            <a:ext cx="1994535" cy="1138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4295" y="2797810"/>
            <a:ext cx="1741170" cy="1173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b="29380"/>
          <a:stretch>
            <a:fillRect/>
          </a:stretch>
        </p:blipFill>
        <p:spPr>
          <a:xfrm>
            <a:off x="6889115" y="4037330"/>
            <a:ext cx="3858895" cy="152781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1659255" y="3369310"/>
            <a:ext cx="3266440" cy="459740"/>
            <a:chOff x="2845" y="8182"/>
            <a:chExt cx="5144" cy="724"/>
          </a:xfrm>
        </p:grpSpPr>
        <p:sp>
          <p:nvSpPr>
            <p:cNvPr id="14" name="矩形 13"/>
            <p:cNvSpPr/>
            <p:nvPr>
              <p:custDataLst>
                <p:tags r:id="rId12"/>
              </p:custDataLst>
            </p:nvPr>
          </p:nvSpPr>
          <p:spPr>
            <a:xfrm>
              <a:off x="2845" y="8398"/>
              <a:ext cx="4892" cy="484"/>
            </a:xfrm>
            <a:prstGeom prst="rect">
              <a:avLst/>
            </a:prstGeom>
            <a:solidFill>
              <a:srgbClr val="FE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>
              <p:custDataLst>
                <p:tags r:id="rId13"/>
              </p:custDataLst>
            </p:nvPr>
          </p:nvSpPr>
          <p:spPr>
            <a:xfrm>
              <a:off x="2865" y="8182"/>
              <a:ext cx="51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双节同庆</a:t>
              </a:r>
              <a:r>
                <a:rPr lang="en-US" altLang="zh-CN" dirty="0"/>
                <a:t>  </a:t>
              </a:r>
              <a:r>
                <a:rPr lang="zh-CN" altLang="en-US" sz="2400" dirty="0"/>
                <a:t>工厂补贴直降 </a:t>
              </a:r>
              <a:endParaRPr lang="zh-CN" altLang="en-US" sz="2400" dirty="0"/>
            </a:p>
          </p:txBody>
        </p:sp>
      </p:grp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9158708" y="6234472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0934" b="10555"/>
          <a:stretch>
            <a:fillRect/>
          </a:stretch>
        </p:blipFill>
        <p:spPr>
          <a:xfrm>
            <a:off x="0" y="228301"/>
            <a:ext cx="12192000" cy="6611934"/>
          </a:xfrm>
          <a:prstGeom prst="rect">
            <a:avLst/>
          </a:prstGeom>
        </p:spPr>
      </p:pic>
      <p:sp>
        <p:nvSpPr>
          <p:cNvPr id="17" name="任意多边形 16"/>
          <p:cNvSpPr/>
          <p:nvPr>
            <p:custDataLst>
              <p:tags r:id="rId3"/>
            </p:custDataLst>
          </p:nvPr>
        </p:nvSpPr>
        <p:spPr>
          <a:xfrm>
            <a:off x="2756066" y="2535157"/>
            <a:ext cx="1703911" cy="1711694"/>
          </a:xfrm>
          <a:custGeom>
            <a:avLst/>
            <a:gdLst>
              <a:gd name="connsiteX0" fmla="*/ 619655 w 1042987"/>
              <a:gd name="connsiteY0" fmla="*/ 539750 h 1047750"/>
              <a:gd name="connsiteX1" fmla="*/ 958319 w 1042987"/>
              <a:gd name="connsiteY1" fmla="*/ 539750 h 1047750"/>
              <a:gd name="connsiteX2" fmla="*/ 1042987 w 1042987"/>
              <a:gd name="connsiteY2" fmla="*/ 624418 h 1047750"/>
              <a:gd name="connsiteX3" fmla="*/ 1042987 w 1042987"/>
              <a:gd name="connsiteY3" fmla="*/ 963082 h 1047750"/>
              <a:gd name="connsiteX4" fmla="*/ 958319 w 1042987"/>
              <a:gd name="connsiteY4" fmla="*/ 1047750 h 1047750"/>
              <a:gd name="connsiteX5" fmla="*/ 619655 w 1042987"/>
              <a:gd name="connsiteY5" fmla="*/ 1047750 h 1047750"/>
              <a:gd name="connsiteX6" fmla="*/ 534987 w 1042987"/>
              <a:gd name="connsiteY6" fmla="*/ 963082 h 1047750"/>
              <a:gd name="connsiteX7" fmla="*/ 534987 w 1042987"/>
              <a:gd name="connsiteY7" fmla="*/ 624418 h 1047750"/>
              <a:gd name="connsiteX8" fmla="*/ 619655 w 1042987"/>
              <a:gd name="connsiteY8" fmla="*/ 539750 h 1047750"/>
              <a:gd name="connsiteX9" fmla="*/ 84668 w 1042987"/>
              <a:gd name="connsiteY9" fmla="*/ 539750 h 1047750"/>
              <a:gd name="connsiteX10" fmla="*/ 423332 w 1042987"/>
              <a:gd name="connsiteY10" fmla="*/ 539750 h 1047750"/>
              <a:gd name="connsiteX11" fmla="*/ 508000 w 1042987"/>
              <a:gd name="connsiteY11" fmla="*/ 624418 h 1047750"/>
              <a:gd name="connsiteX12" fmla="*/ 508000 w 1042987"/>
              <a:gd name="connsiteY12" fmla="*/ 963082 h 1047750"/>
              <a:gd name="connsiteX13" fmla="*/ 423332 w 1042987"/>
              <a:gd name="connsiteY13" fmla="*/ 1047750 h 1047750"/>
              <a:gd name="connsiteX14" fmla="*/ 84668 w 1042987"/>
              <a:gd name="connsiteY14" fmla="*/ 1047750 h 1047750"/>
              <a:gd name="connsiteX15" fmla="*/ 0 w 1042987"/>
              <a:gd name="connsiteY15" fmla="*/ 963082 h 1047750"/>
              <a:gd name="connsiteX16" fmla="*/ 0 w 1042987"/>
              <a:gd name="connsiteY16" fmla="*/ 624418 h 1047750"/>
              <a:gd name="connsiteX17" fmla="*/ 84668 w 1042987"/>
              <a:gd name="connsiteY17" fmla="*/ 539750 h 1047750"/>
              <a:gd name="connsiteX18" fmla="*/ 619655 w 1042987"/>
              <a:gd name="connsiteY18" fmla="*/ 0 h 1047750"/>
              <a:gd name="connsiteX19" fmla="*/ 958319 w 1042987"/>
              <a:gd name="connsiteY19" fmla="*/ 0 h 1047750"/>
              <a:gd name="connsiteX20" fmla="*/ 1042987 w 1042987"/>
              <a:gd name="connsiteY20" fmla="*/ 84668 h 1047750"/>
              <a:gd name="connsiteX21" fmla="*/ 1042987 w 1042987"/>
              <a:gd name="connsiteY21" fmla="*/ 423332 h 1047750"/>
              <a:gd name="connsiteX22" fmla="*/ 958319 w 1042987"/>
              <a:gd name="connsiteY22" fmla="*/ 508000 h 1047750"/>
              <a:gd name="connsiteX23" fmla="*/ 619655 w 1042987"/>
              <a:gd name="connsiteY23" fmla="*/ 508000 h 1047750"/>
              <a:gd name="connsiteX24" fmla="*/ 534987 w 1042987"/>
              <a:gd name="connsiteY24" fmla="*/ 423332 h 1047750"/>
              <a:gd name="connsiteX25" fmla="*/ 534987 w 1042987"/>
              <a:gd name="connsiteY25" fmla="*/ 84668 h 1047750"/>
              <a:gd name="connsiteX26" fmla="*/ 619655 w 1042987"/>
              <a:gd name="connsiteY26" fmla="*/ 0 h 1047750"/>
              <a:gd name="connsiteX27" fmla="*/ 84668 w 1042987"/>
              <a:gd name="connsiteY27" fmla="*/ 0 h 1047750"/>
              <a:gd name="connsiteX28" fmla="*/ 423332 w 1042987"/>
              <a:gd name="connsiteY28" fmla="*/ 0 h 1047750"/>
              <a:gd name="connsiteX29" fmla="*/ 508000 w 1042987"/>
              <a:gd name="connsiteY29" fmla="*/ 84668 h 1047750"/>
              <a:gd name="connsiteX30" fmla="*/ 508000 w 1042987"/>
              <a:gd name="connsiteY30" fmla="*/ 423332 h 1047750"/>
              <a:gd name="connsiteX31" fmla="*/ 423332 w 1042987"/>
              <a:gd name="connsiteY31" fmla="*/ 508000 h 1047750"/>
              <a:gd name="connsiteX32" fmla="*/ 84668 w 1042987"/>
              <a:gd name="connsiteY32" fmla="*/ 508000 h 1047750"/>
              <a:gd name="connsiteX33" fmla="*/ 0 w 1042987"/>
              <a:gd name="connsiteY33" fmla="*/ 423332 h 1047750"/>
              <a:gd name="connsiteX34" fmla="*/ 0 w 1042987"/>
              <a:gd name="connsiteY34" fmla="*/ 84668 h 1047750"/>
              <a:gd name="connsiteX35" fmla="*/ 84668 w 1042987"/>
              <a:gd name="connsiteY35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987" h="1047750">
                <a:moveTo>
                  <a:pt x="619655" y="539750"/>
                </a:moveTo>
                <a:lnTo>
                  <a:pt x="958319" y="539750"/>
                </a:lnTo>
                <a:cubicBezTo>
                  <a:pt x="1005080" y="539750"/>
                  <a:pt x="1042987" y="577657"/>
                  <a:pt x="1042987" y="624418"/>
                </a:cubicBezTo>
                <a:lnTo>
                  <a:pt x="1042987" y="963082"/>
                </a:lnTo>
                <a:cubicBezTo>
                  <a:pt x="1042987" y="1009843"/>
                  <a:pt x="1005080" y="1047750"/>
                  <a:pt x="958319" y="1047750"/>
                </a:cubicBezTo>
                <a:lnTo>
                  <a:pt x="619655" y="1047750"/>
                </a:lnTo>
                <a:cubicBezTo>
                  <a:pt x="572894" y="1047750"/>
                  <a:pt x="534987" y="1009843"/>
                  <a:pt x="534987" y="963082"/>
                </a:cubicBezTo>
                <a:lnTo>
                  <a:pt x="534987" y="624418"/>
                </a:lnTo>
                <a:cubicBezTo>
                  <a:pt x="534987" y="577657"/>
                  <a:pt x="572894" y="539750"/>
                  <a:pt x="619655" y="539750"/>
                </a:cubicBezTo>
                <a:close/>
                <a:moveTo>
                  <a:pt x="84668" y="539750"/>
                </a:moveTo>
                <a:lnTo>
                  <a:pt x="423332" y="539750"/>
                </a:lnTo>
                <a:cubicBezTo>
                  <a:pt x="470093" y="539750"/>
                  <a:pt x="508000" y="577657"/>
                  <a:pt x="508000" y="624418"/>
                </a:cubicBezTo>
                <a:lnTo>
                  <a:pt x="508000" y="963082"/>
                </a:lnTo>
                <a:cubicBezTo>
                  <a:pt x="508000" y="1009843"/>
                  <a:pt x="470093" y="1047750"/>
                  <a:pt x="423332" y="1047750"/>
                </a:cubicBezTo>
                <a:lnTo>
                  <a:pt x="84668" y="1047750"/>
                </a:lnTo>
                <a:cubicBezTo>
                  <a:pt x="37907" y="1047750"/>
                  <a:pt x="0" y="1009843"/>
                  <a:pt x="0" y="963082"/>
                </a:cubicBezTo>
                <a:lnTo>
                  <a:pt x="0" y="624418"/>
                </a:lnTo>
                <a:cubicBezTo>
                  <a:pt x="0" y="577657"/>
                  <a:pt x="37907" y="539750"/>
                  <a:pt x="84668" y="539750"/>
                </a:cubicBezTo>
                <a:close/>
                <a:moveTo>
                  <a:pt x="619655" y="0"/>
                </a:moveTo>
                <a:lnTo>
                  <a:pt x="958319" y="0"/>
                </a:lnTo>
                <a:cubicBezTo>
                  <a:pt x="1005080" y="0"/>
                  <a:pt x="1042987" y="37907"/>
                  <a:pt x="1042987" y="84668"/>
                </a:cubicBezTo>
                <a:lnTo>
                  <a:pt x="1042987" y="423332"/>
                </a:lnTo>
                <a:cubicBezTo>
                  <a:pt x="1042987" y="470093"/>
                  <a:pt x="1005080" y="508000"/>
                  <a:pt x="958319" y="508000"/>
                </a:cubicBezTo>
                <a:lnTo>
                  <a:pt x="619655" y="508000"/>
                </a:lnTo>
                <a:cubicBezTo>
                  <a:pt x="572894" y="508000"/>
                  <a:pt x="534987" y="470093"/>
                  <a:pt x="534987" y="423332"/>
                </a:cubicBezTo>
                <a:lnTo>
                  <a:pt x="534987" y="84668"/>
                </a:lnTo>
                <a:cubicBezTo>
                  <a:pt x="534987" y="37907"/>
                  <a:pt x="572894" y="0"/>
                  <a:pt x="619655" y="0"/>
                </a:cubicBezTo>
                <a:close/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gradFill>
            <a:gsLst>
              <a:gs pos="100000">
                <a:srgbClr val="F8F3B1"/>
              </a:gs>
              <a:gs pos="0">
                <a:srgbClr val="FBBE9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  <a:tileRect l="-100000" b="-100000"/>
                </a:gradFill>
              </a:rPr>
              <a:t>02</a:t>
            </a:r>
            <a:endParaRPr lang="en-US" altLang="zh-CN" sz="48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  <a:tileRect l="-100000" b="-100000"/>
              </a:gra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185305" y="2439915"/>
            <a:ext cx="5338111" cy="1094353"/>
          </a:xfrm>
          <a:prstGeom prst="rect">
            <a:avLst/>
          </a:prstGeom>
        </p:spPr>
        <p:txBody>
          <a:bodyPr vert="horz" lIns="90000" tIns="46800" rIns="90000" bIns="46800" rtlCol="0" anchor="b">
            <a:normAutofit fontScale="90000"/>
            <a:scene3d>
              <a:camera prst="orthographicFront"/>
              <a:lightRig rig="threePt" dir="t"/>
            </a:scene3d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6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定制工厂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价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占位符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459605" y="3571240"/>
            <a:ext cx="4805680" cy="67564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/>
              <a:t>#</a:t>
            </a:r>
            <a:r>
              <a:rPr lang="zh-CN" altLang="en-US"/>
              <a:t>百万补贴</a:t>
            </a:r>
            <a:r>
              <a:rPr lang="en-US" altLang="zh-CN"/>
              <a:t> </a:t>
            </a:r>
            <a:r>
              <a:rPr lang="zh-CN" altLang="en-US"/>
              <a:t>免升名额限时开放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350" y="4014354"/>
            <a:ext cx="4201160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强度高，防水性能好，而且稳定性好，不易因潮湿而变形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易打理，良好的油漆工艺处理，表面光滑耐磨，清洗更容易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花更实惠的价格</a:t>
            </a:r>
            <a:r>
              <a:rPr lang="en-US" altLang="zh-CN" sz="1400" dirty="0">
                <a:solidFill>
                  <a:schemeClr val="tx1"/>
                </a:solidFill>
              </a:rPr>
              <a:t>get</a:t>
            </a:r>
            <a:r>
              <a:rPr lang="zh-CN" altLang="en-US" sz="1400" dirty="0">
                <a:solidFill>
                  <a:schemeClr val="tx1"/>
                </a:solidFill>
              </a:rPr>
              <a:t>更高级的实木地板享受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48483" y="989292"/>
            <a:ext cx="4916805" cy="369332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工厂补贴   超低价 享好来屋多层实木定制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27165" y="3592195"/>
            <a:ext cx="3268345" cy="460375"/>
            <a:chOff x="2899" y="8821"/>
            <a:chExt cx="5147" cy="725"/>
          </a:xfrm>
        </p:grpSpPr>
        <p:sp>
          <p:nvSpPr>
            <p:cNvPr id="14" name="矩形 13"/>
            <p:cNvSpPr/>
            <p:nvPr>
              <p:custDataLst>
                <p:tags r:id="rId1"/>
              </p:custDataLst>
            </p:nvPr>
          </p:nvSpPr>
          <p:spPr>
            <a:xfrm>
              <a:off x="2899" y="8857"/>
              <a:ext cx="4892" cy="484"/>
            </a:xfrm>
            <a:prstGeom prst="rect">
              <a:avLst/>
            </a:prstGeom>
            <a:solidFill>
              <a:srgbClr val="FE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>
              <p:custDataLst>
                <p:tags r:id="rId2"/>
              </p:custDataLst>
            </p:nvPr>
          </p:nvSpPr>
          <p:spPr>
            <a:xfrm>
              <a:off x="2921" y="8821"/>
              <a:ext cx="51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双节同庆</a:t>
              </a:r>
              <a:r>
                <a:rPr lang="en-US" altLang="zh-CN" dirty="0"/>
                <a:t>  </a:t>
              </a:r>
              <a:r>
                <a:rPr lang="zh-CN" altLang="en-US" sz="2400" dirty="0"/>
                <a:t>工厂补贴直降 </a:t>
              </a:r>
              <a:endParaRPr lang="zh-CN" altLang="en-US" sz="2400" dirty="0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35" y="3427610"/>
            <a:ext cx="3300251" cy="238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155" y="1802313"/>
            <a:ext cx="2532573" cy="293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9149082" y="6051592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64350" y="1919506"/>
            <a:ext cx="4569410" cy="150810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多层实木柜体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+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实木颗粒板门板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原价：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1299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元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㎡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活动价：</a:t>
            </a:r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799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元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㎡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5133439" y="1092800"/>
            <a:ext cx="1925121" cy="1925121"/>
          </a:xfrm>
          <a:prstGeom prst="ellipse">
            <a:avLst/>
          </a:prstGeom>
          <a:gradFill>
            <a:gsLst>
              <a:gs pos="0">
                <a:srgbClr val="F7DCC3"/>
              </a:gs>
              <a:gs pos="100000">
                <a:srgbClr val="F7DCC3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08341" y="1492132"/>
            <a:ext cx="1775318" cy="868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贰</a:t>
            </a:r>
            <a:endParaRPr lang="zh-CN" altLang="en-US" sz="8000" dirty="0">
              <a:solidFill>
                <a:schemeClr val="bg1"/>
              </a:solidFill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00639" y="3116805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zh-CN" altLang="en-US" sz="8800" b="1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优惠政策</a:t>
            </a:r>
            <a:endParaRPr lang="zh-CN" altLang="en-US" sz="8800" b="1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0934" b="10555"/>
          <a:stretch>
            <a:fillRect/>
          </a:stretch>
        </p:blipFill>
        <p:spPr>
          <a:xfrm>
            <a:off x="0" y="123033"/>
            <a:ext cx="12192000" cy="6611934"/>
          </a:xfrm>
          <a:prstGeom prst="rect">
            <a:avLst/>
          </a:prstGeom>
        </p:spPr>
      </p:pic>
      <p:sp>
        <p:nvSpPr>
          <p:cNvPr id="17" name="任意多边形 16"/>
          <p:cNvSpPr/>
          <p:nvPr>
            <p:custDataLst>
              <p:tags r:id="rId3"/>
            </p:custDataLst>
          </p:nvPr>
        </p:nvSpPr>
        <p:spPr>
          <a:xfrm>
            <a:off x="2756066" y="2535157"/>
            <a:ext cx="1703911" cy="1711694"/>
          </a:xfrm>
          <a:custGeom>
            <a:avLst/>
            <a:gdLst>
              <a:gd name="connsiteX0" fmla="*/ 619655 w 1042987"/>
              <a:gd name="connsiteY0" fmla="*/ 539750 h 1047750"/>
              <a:gd name="connsiteX1" fmla="*/ 958319 w 1042987"/>
              <a:gd name="connsiteY1" fmla="*/ 539750 h 1047750"/>
              <a:gd name="connsiteX2" fmla="*/ 1042987 w 1042987"/>
              <a:gd name="connsiteY2" fmla="*/ 624418 h 1047750"/>
              <a:gd name="connsiteX3" fmla="*/ 1042987 w 1042987"/>
              <a:gd name="connsiteY3" fmla="*/ 963082 h 1047750"/>
              <a:gd name="connsiteX4" fmla="*/ 958319 w 1042987"/>
              <a:gd name="connsiteY4" fmla="*/ 1047750 h 1047750"/>
              <a:gd name="connsiteX5" fmla="*/ 619655 w 1042987"/>
              <a:gd name="connsiteY5" fmla="*/ 1047750 h 1047750"/>
              <a:gd name="connsiteX6" fmla="*/ 534987 w 1042987"/>
              <a:gd name="connsiteY6" fmla="*/ 963082 h 1047750"/>
              <a:gd name="connsiteX7" fmla="*/ 534987 w 1042987"/>
              <a:gd name="connsiteY7" fmla="*/ 624418 h 1047750"/>
              <a:gd name="connsiteX8" fmla="*/ 619655 w 1042987"/>
              <a:gd name="connsiteY8" fmla="*/ 539750 h 1047750"/>
              <a:gd name="connsiteX9" fmla="*/ 84668 w 1042987"/>
              <a:gd name="connsiteY9" fmla="*/ 539750 h 1047750"/>
              <a:gd name="connsiteX10" fmla="*/ 423332 w 1042987"/>
              <a:gd name="connsiteY10" fmla="*/ 539750 h 1047750"/>
              <a:gd name="connsiteX11" fmla="*/ 508000 w 1042987"/>
              <a:gd name="connsiteY11" fmla="*/ 624418 h 1047750"/>
              <a:gd name="connsiteX12" fmla="*/ 508000 w 1042987"/>
              <a:gd name="connsiteY12" fmla="*/ 963082 h 1047750"/>
              <a:gd name="connsiteX13" fmla="*/ 423332 w 1042987"/>
              <a:gd name="connsiteY13" fmla="*/ 1047750 h 1047750"/>
              <a:gd name="connsiteX14" fmla="*/ 84668 w 1042987"/>
              <a:gd name="connsiteY14" fmla="*/ 1047750 h 1047750"/>
              <a:gd name="connsiteX15" fmla="*/ 0 w 1042987"/>
              <a:gd name="connsiteY15" fmla="*/ 963082 h 1047750"/>
              <a:gd name="connsiteX16" fmla="*/ 0 w 1042987"/>
              <a:gd name="connsiteY16" fmla="*/ 624418 h 1047750"/>
              <a:gd name="connsiteX17" fmla="*/ 84668 w 1042987"/>
              <a:gd name="connsiteY17" fmla="*/ 539750 h 1047750"/>
              <a:gd name="connsiteX18" fmla="*/ 619655 w 1042987"/>
              <a:gd name="connsiteY18" fmla="*/ 0 h 1047750"/>
              <a:gd name="connsiteX19" fmla="*/ 958319 w 1042987"/>
              <a:gd name="connsiteY19" fmla="*/ 0 h 1047750"/>
              <a:gd name="connsiteX20" fmla="*/ 1042987 w 1042987"/>
              <a:gd name="connsiteY20" fmla="*/ 84668 h 1047750"/>
              <a:gd name="connsiteX21" fmla="*/ 1042987 w 1042987"/>
              <a:gd name="connsiteY21" fmla="*/ 423332 h 1047750"/>
              <a:gd name="connsiteX22" fmla="*/ 958319 w 1042987"/>
              <a:gd name="connsiteY22" fmla="*/ 508000 h 1047750"/>
              <a:gd name="connsiteX23" fmla="*/ 619655 w 1042987"/>
              <a:gd name="connsiteY23" fmla="*/ 508000 h 1047750"/>
              <a:gd name="connsiteX24" fmla="*/ 534987 w 1042987"/>
              <a:gd name="connsiteY24" fmla="*/ 423332 h 1047750"/>
              <a:gd name="connsiteX25" fmla="*/ 534987 w 1042987"/>
              <a:gd name="connsiteY25" fmla="*/ 84668 h 1047750"/>
              <a:gd name="connsiteX26" fmla="*/ 619655 w 1042987"/>
              <a:gd name="connsiteY26" fmla="*/ 0 h 1047750"/>
              <a:gd name="connsiteX27" fmla="*/ 84668 w 1042987"/>
              <a:gd name="connsiteY27" fmla="*/ 0 h 1047750"/>
              <a:gd name="connsiteX28" fmla="*/ 423332 w 1042987"/>
              <a:gd name="connsiteY28" fmla="*/ 0 h 1047750"/>
              <a:gd name="connsiteX29" fmla="*/ 508000 w 1042987"/>
              <a:gd name="connsiteY29" fmla="*/ 84668 h 1047750"/>
              <a:gd name="connsiteX30" fmla="*/ 508000 w 1042987"/>
              <a:gd name="connsiteY30" fmla="*/ 423332 h 1047750"/>
              <a:gd name="connsiteX31" fmla="*/ 423332 w 1042987"/>
              <a:gd name="connsiteY31" fmla="*/ 508000 h 1047750"/>
              <a:gd name="connsiteX32" fmla="*/ 84668 w 1042987"/>
              <a:gd name="connsiteY32" fmla="*/ 508000 h 1047750"/>
              <a:gd name="connsiteX33" fmla="*/ 0 w 1042987"/>
              <a:gd name="connsiteY33" fmla="*/ 423332 h 1047750"/>
              <a:gd name="connsiteX34" fmla="*/ 0 w 1042987"/>
              <a:gd name="connsiteY34" fmla="*/ 84668 h 1047750"/>
              <a:gd name="connsiteX35" fmla="*/ 84668 w 1042987"/>
              <a:gd name="connsiteY35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987" h="1047750">
                <a:moveTo>
                  <a:pt x="619655" y="539750"/>
                </a:moveTo>
                <a:lnTo>
                  <a:pt x="958319" y="539750"/>
                </a:lnTo>
                <a:cubicBezTo>
                  <a:pt x="1005080" y="539750"/>
                  <a:pt x="1042987" y="577657"/>
                  <a:pt x="1042987" y="624418"/>
                </a:cubicBezTo>
                <a:lnTo>
                  <a:pt x="1042987" y="963082"/>
                </a:lnTo>
                <a:cubicBezTo>
                  <a:pt x="1042987" y="1009843"/>
                  <a:pt x="1005080" y="1047750"/>
                  <a:pt x="958319" y="1047750"/>
                </a:cubicBezTo>
                <a:lnTo>
                  <a:pt x="619655" y="1047750"/>
                </a:lnTo>
                <a:cubicBezTo>
                  <a:pt x="572894" y="1047750"/>
                  <a:pt x="534987" y="1009843"/>
                  <a:pt x="534987" y="963082"/>
                </a:cubicBezTo>
                <a:lnTo>
                  <a:pt x="534987" y="624418"/>
                </a:lnTo>
                <a:cubicBezTo>
                  <a:pt x="534987" y="577657"/>
                  <a:pt x="572894" y="539750"/>
                  <a:pt x="619655" y="539750"/>
                </a:cubicBezTo>
                <a:close/>
                <a:moveTo>
                  <a:pt x="84668" y="539750"/>
                </a:moveTo>
                <a:lnTo>
                  <a:pt x="423332" y="539750"/>
                </a:lnTo>
                <a:cubicBezTo>
                  <a:pt x="470093" y="539750"/>
                  <a:pt x="508000" y="577657"/>
                  <a:pt x="508000" y="624418"/>
                </a:cubicBezTo>
                <a:lnTo>
                  <a:pt x="508000" y="963082"/>
                </a:lnTo>
                <a:cubicBezTo>
                  <a:pt x="508000" y="1009843"/>
                  <a:pt x="470093" y="1047750"/>
                  <a:pt x="423332" y="1047750"/>
                </a:cubicBezTo>
                <a:lnTo>
                  <a:pt x="84668" y="1047750"/>
                </a:lnTo>
                <a:cubicBezTo>
                  <a:pt x="37907" y="1047750"/>
                  <a:pt x="0" y="1009843"/>
                  <a:pt x="0" y="963082"/>
                </a:cubicBezTo>
                <a:lnTo>
                  <a:pt x="0" y="624418"/>
                </a:lnTo>
                <a:cubicBezTo>
                  <a:pt x="0" y="577657"/>
                  <a:pt x="37907" y="539750"/>
                  <a:pt x="84668" y="539750"/>
                </a:cubicBezTo>
                <a:close/>
                <a:moveTo>
                  <a:pt x="619655" y="0"/>
                </a:moveTo>
                <a:lnTo>
                  <a:pt x="958319" y="0"/>
                </a:lnTo>
                <a:cubicBezTo>
                  <a:pt x="1005080" y="0"/>
                  <a:pt x="1042987" y="37907"/>
                  <a:pt x="1042987" y="84668"/>
                </a:cubicBezTo>
                <a:lnTo>
                  <a:pt x="1042987" y="423332"/>
                </a:lnTo>
                <a:cubicBezTo>
                  <a:pt x="1042987" y="470093"/>
                  <a:pt x="1005080" y="508000"/>
                  <a:pt x="958319" y="508000"/>
                </a:cubicBezTo>
                <a:lnTo>
                  <a:pt x="619655" y="508000"/>
                </a:lnTo>
                <a:cubicBezTo>
                  <a:pt x="572894" y="508000"/>
                  <a:pt x="534987" y="470093"/>
                  <a:pt x="534987" y="423332"/>
                </a:cubicBezTo>
                <a:lnTo>
                  <a:pt x="534987" y="84668"/>
                </a:lnTo>
                <a:cubicBezTo>
                  <a:pt x="534987" y="37907"/>
                  <a:pt x="572894" y="0"/>
                  <a:pt x="619655" y="0"/>
                </a:cubicBezTo>
                <a:close/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gradFill>
            <a:gsLst>
              <a:gs pos="100000">
                <a:srgbClr val="F8F3B1"/>
              </a:gs>
              <a:gs pos="0">
                <a:srgbClr val="FBBE9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  <a:tileRect l="-100000" b="-100000"/>
                </a:gradFill>
              </a:rPr>
              <a:t>03</a:t>
            </a:r>
            <a:endParaRPr lang="en-US" altLang="zh-CN" sz="48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  <a:tileRect l="-100000" b="-100000"/>
              </a:gra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185305" y="2439915"/>
            <a:ext cx="5338111" cy="1094353"/>
          </a:xfrm>
          <a:prstGeom prst="rect">
            <a:avLst/>
          </a:prstGeom>
        </p:spPr>
        <p:txBody>
          <a:bodyPr vert="horz" lIns="90000" tIns="46800" rIns="90000" bIns="46800" rtlCol="0" anchor="b">
            <a:normAutofit fontScale="90000"/>
            <a:scene3d>
              <a:camera prst="orthographicFront"/>
              <a:lightRig rig="threePt" dir="t"/>
            </a:scene3d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6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电器工厂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价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占位符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459605" y="3571240"/>
            <a:ext cx="4805680" cy="67564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/>
              <a:t>#</a:t>
            </a:r>
            <a:r>
              <a:rPr lang="zh-CN" altLang="en-US"/>
              <a:t>先比价</a:t>
            </a:r>
            <a:r>
              <a:rPr lang="en-US" altLang="zh-CN"/>
              <a:t> </a:t>
            </a:r>
            <a:r>
              <a:rPr lang="zh-CN" altLang="en-US"/>
              <a:t>再安家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188720"/>
            <a:ext cx="4807872" cy="23394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33" y="1188720"/>
            <a:ext cx="4831648" cy="23394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91" y="3606883"/>
            <a:ext cx="4831649" cy="2413401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149082" y="6051592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71600" y="3606800"/>
            <a:ext cx="4762500" cy="24447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258119" y="878543"/>
            <a:ext cx="3179445" cy="369332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双节同庆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</a:rPr>
              <a:t>大牌家电五件套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7" name="圆角矩形 2"/>
          <p:cNvSpPr/>
          <p:nvPr/>
        </p:nvSpPr>
        <p:spPr>
          <a:xfrm>
            <a:off x="1167588" y="1221567"/>
            <a:ext cx="9856824" cy="4290632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grpSp>
        <p:nvGrpSpPr>
          <p:cNvPr id="60" name="组合 59"/>
          <p:cNvGrpSpPr/>
          <p:nvPr/>
        </p:nvGrpSpPr>
        <p:grpSpPr>
          <a:xfrm>
            <a:off x="1255221" y="1421564"/>
            <a:ext cx="2376842" cy="3490802"/>
            <a:chOff x="872" y="2262"/>
            <a:chExt cx="4421" cy="6493"/>
          </a:xfrm>
        </p:grpSpPr>
        <p:sp>
          <p:nvSpPr>
            <p:cNvPr id="61" name="矩形 60"/>
            <p:cNvSpPr/>
            <p:nvPr>
              <p:custDataLst>
                <p:tags r:id="rId1"/>
              </p:custDataLst>
            </p:nvPr>
          </p:nvSpPr>
          <p:spPr>
            <a:xfrm>
              <a:off x="986" y="2430"/>
              <a:ext cx="4307" cy="6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 dirty="0"/>
            </a:p>
          </p:txBody>
        </p:sp>
        <p:sp>
          <p:nvSpPr>
            <p:cNvPr id="62" name="任意多边形 64"/>
            <p:cNvSpPr/>
            <p:nvPr>
              <p:custDataLst>
                <p:tags r:id="rId2"/>
              </p:custDataLst>
            </p:nvPr>
          </p:nvSpPr>
          <p:spPr>
            <a:xfrm rot="10800000" flipH="1">
              <a:off x="986" y="2262"/>
              <a:ext cx="4307" cy="631"/>
            </a:xfrm>
            <a:custGeom>
              <a:avLst/>
              <a:gdLst>
                <a:gd name="connsiteX0" fmla="*/ 0 w 3375701"/>
                <a:gd name="connsiteY0" fmla="*/ 0 h 571500"/>
                <a:gd name="connsiteX1" fmla="*/ 459604 w 3375701"/>
                <a:gd name="connsiteY1" fmla="*/ 0 h 571500"/>
                <a:gd name="connsiteX2" fmla="*/ 527438 w 3375701"/>
                <a:gd name="connsiteY2" fmla="*/ 83820 h 571500"/>
                <a:gd name="connsiteX3" fmla="*/ 595272 w 3375701"/>
                <a:gd name="connsiteY3" fmla="*/ 0 h 571500"/>
                <a:gd name="connsiteX4" fmla="*/ 3375701 w 3375701"/>
                <a:gd name="connsiteY4" fmla="*/ 0 h 571500"/>
                <a:gd name="connsiteX5" fmla="*/ 3375701 w 3375701"/>
                <a:gd name="connsiteY5" fmla="*/ 571500 h 571500"/>
                <a:gd name="connsiteX6" fmla="*/ 0 w 3375701"/>
                <a:gd name="connsiteY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701" h="571500">
                  <a:moveTo>
                    <a:pt x="0" y="0"/>
                  </a:moveTo>
                  <a:lnTo>
                    <a:pt x="459604" y="0"/>
                  </a:lnTo>
                  <a:lnTo>
                    <a:pt x="527438" y="83820"/>
                  </a:lnTo>
                  <a:lnTo>
                    <a:pt x="595272" y="0"/>
                  </a:lnTo>
                  <a:lnTo>
                    <a:pt x="3375701" y="0"/>
                  </a:lnTo>
                  <a:lnTo>
                    <a:pt x="337570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latin typeface="+mj-ea"/>
                <a:ea typeface="+mj-ea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3"/>
              </p:custDataLst>
            </p:nvPr>
          </p:nvSpPr>
          <p:spPr>
            <a:xfrm>
              <a:off x="872" y="2383"/>
              <a:ext cx="4296" cy="388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pPr defTabSz="774065">
                <a:defRPr/>
              </a:pPr>
              <a:r>
                <a:rPr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方太烟机灶具组合</a:t>
              </a:r>
              <a:r>
                <a:rPr 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endParaRPr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559937" y="1421564"/>
            <a:ext cx="2315553" cy="3490802"/>
            <a:chOff x="986" y="2262"/>
            <a:chExt cx="4307" cy="6493"/>
          </a:xfrm>
        </p:grpSpPr>
        <p:sp>
          <p:nvSpPr>
            <p:cNvPr id="65" name="矩形 64"/>
            <p:cNvSpPr/>
            <p:nvPr>
              <p:custDataLst>
                <p:tags r:id="rId4"/>
              </p:custDataLst>
            </p:nvPr>
          </p:nvSpPr>
          <p:spPr>
            <a:xfrm>
              <a:off x="986" y="2430"/>
              <a:ext cx="4307" cy="6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 dirty="0"/>
            </a:p>
          </p:txBody>
        </p:sp>
        <p:sp>
          <p:nvSpPr>
            <p:cNvPr id="66" name="任意多边形 33"/>
            <p:cNvSpPr/>
            <p:nvPr>
              <p:custDataLst>
                <p:tags r:id="rId5"/>
              </p:custDataLst>
            </p:nvPr>
          </p:nvSpPr>
          <p:spPr>
            <a:xfrm rot="10800000" flipH="1">
              <a:off x="986" y="2262"/>
              <a:ext cx="4307" cy="631"/>
            </a:xfrm>
            <a:custGeom>
              <a:avLst/>
              <a:gdLst>
                <a:gd name="connsiteX0" fmla="*/ 0 w 3375701"/>
                <a:gd name="connsiteY0" fmla="*/ 0 h 571500"/>
                <a:gd name="connsiteX1" fmla="*/ 459604 w 3375701"/>
                <a:gd name="connsiteY1" fmla="*/ 0 h 571500"/>
                <a:gd name="connsiteX2" fmla="*/ 527438 w 3375701"/>
                <a:gd name="connsiteY2" fmla="*/ 83820 h 571500"/>
                <a:gd name="connsiteX3" fmla="*/ 595272 w 3375701"/>
                <a:gd name="connsiteY3" fmla="*/ 0 h 571500"/>
                <a:gd name="connsiteX4" fmla="*/ 3375701 w 3375701"/>
                <a:gd name="connsiteY4" fmla="*/ 0 h 571500"/>
                <a:gd name="connsiteX5" fmla="*/ 3375701 w 3375701"/>
                <a:gd name="connsiteY5" fmla="*/ 571500 h 571500"/>
                <a:gd name="connsiteX6" fmla="*/ 0 w 3375701"/>
                <a:gd name="connsiteY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701" h="571500">
                  <a:moveTo>
                    <a:pt x="0" y="0"/>
                  </a:moveTo>
                  <a:lnTo>
                    <a:pt x="459604" y="0"/>
                  </a:lnTo>
                  <a:lnTo>
                    <a:pt x="527438" y="83820"/>
                  </a:lnTo>
                  <a:lnTo>
                    <a:pt x="595272" y="0"/>
                  </a:lnTo>
                  <a:lnTo>
                    <a:pt x="3375701" y="0"/>
                  </a:lnTo>
                  <a:lnTo>
                    <a:pt x="337570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latin typeface="+mj-ea"/>
                <a:ea typeface="+mj-ea"/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6"/>
              </p:custDataLst>
            </p:nvPr>
          </p:nvSpPr>
          <p:spPr>
            <a:xfrm>
              <a:off x="1482" y="2405"/>
              <a:ext cx="3474" cy="38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pPr defTabSz="774065">
                <a:defRPr/>
              </a:pPr>
              <a:r>
                <a:rPr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美的</a:t>
              </a:r>
              <a:r>
                <a:rPr lang="en-US" altLang="zh-CN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16L</a:t>
              </a:r>
              <a:r>
                <a:rPr lang="zh-CN" alt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热水器</a:t>
              </a:r>
              <a:endParaRPr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751416" y="1426403"/>
            <a:ext cx="2315553" cy="3490802"/>
            <a:chOff x="986" y="2262"/>
            <a:chExt cx="4307" cy="6493"/>
          </a:xfrm>
        </p:grpSpPr>
        <p:sp>
          <p:nvSpPr>
            <p:cNvPr id="69" name="矩形 68"/>
            <p:cNvSpPr/>
            <p:nvPr>
              <p:custDataLst>
                <p:tags r:id="rId7"/>
              </p:custDataLst>
            </p:nvPr>
          </p:nvSpPr>
          <p:spPr>
            <a:xfrm>
              <a:off x="986" y="2430"/>
              <a:ext cx="4307" cy="6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 dirty="0"/>
            </a:p>
          </p:txBody>
        </p:sp>
        <p:sp>
          <p:nvSpPr>
            <p:cNvPr id="70" name="任意多边形 37"/>
            <p:cNvSpPr/>
            <p:nvPr>
              <p:custDataLst>
                <p:tags r:id="rId8"/>
              </p:custDataLst>
            </p:nvPr>
          </p:nvSpPr>
          <p:spPr>
            <a:xfrm rot="10800000" flipH="1">
              <a:off x="986" y="2262"/>
              <a:ext cx="4307" cy="631"/>
            </a:xfrm>
            <a:custGeom>
              <a:avLst/>
              <a:gdLst>
                <a:gd name="connsiteX0" fmla="*/ 0 w 3375701"/>
                <a:gd name="connsiteY0" fmla="*/ 0 h 571500"/>
                <a:gd name="connsiteX1" fmla="*/ 459604 w 3375701"/>
                <a:gd name="connsiteY1" fmla="*/ 0 h 571500"/>
                <a:gd name="connsiteX2" fmla="*/ 527438 w 3375701"/>
                <a:gd name="connsiteY2" fmla="*/ 83820 h 571500"/>
                <a:gd name="connsiteX3" fmla="*/ 595272 w 3375701"/>
                <a:gd name="connsiteY3" fmla="*/ 0 h 571500"/>
                <a:gd name="connsiteX4" fmla="*/ 3375701 w 3375701"/>
                <a:gd name="connsiteY4" fmla="*/ 0 h 571500"/>
                <a:gd name="connsiteX5" fmla="*/ 3375701 w 3375701"/>
                <a:gd name="connsiteY5" fmla="*/ 571500 h 571500"/>
                <a:gd name="connsiteX6" fmla="*/ 0 w 3375701"/>
                <a:gd name="connsiteY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701" h="571500">
                  <a:moveTo>
                    <a:pt x="0" y="0"/>
                  </a:moveTo>
                  <a:lnTo>
                    <a:pt x="459604" y="0"/>
                  </a:lnTo>
                  <a:lnTo>
                    <a:pt x="527438" y="83820"/>
                  </a:lnTo>
                  <a:lnTo>
                    <a:pt x="595272" y="0"/>
                  </a:lnTo>
                  <a:lnTo>
                    <a:pt x="3375701" y="0"/>
                  </a:lnTo>
                  <a:lnTo>
                    <a:pt x="337570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latin typeface="+mj-ea"/>
                <a:ea typeface="+mj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1299" y="2374"/>
              <a:ext cx="3474" cy="388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pPr defTabSz="774065">
                <a:defRPr/>
              </a:pPr>
              <a:r>
                <a:rPr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小天鹅</a:t>
              </a:r>
              <a:r>
                <a:rPr lang="en-US" altLang="zh-CN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</a:t>
              </a:r>
              <a:r>
                <a:rPr lang="zh-CN" alt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公斤</a:t>
              </a:r>
              <a:r>
                <a:rPr sz="1355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洗衣机</a:t>
              </a:r>
              <a:endParaRPr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155676" y="1426403"/>
            <a:ext cx="2315553" cy="3490802"/>
            <a:chOff x="986" y="2262"/>
            <a:chExt cx="4307" cy="6493"/>
          </a:xfrm>
        </p:grpSpPr>
        <p:sp>
          <p:nvSpPr>
            <p:cNvPr id="73" name="矩形 72"/>
            <p:cNvSpPr/>
            <p:nvPr>
              <p:custDataLst>
                <p:tags r:id="rId10"/>
              </p:custDataLst>
            </p:nvPr>
          </p:nvSpPr>
          <p:spPr>
            <a:xfrm>
              <a:off x="986" y="2430"/>
              <a:ext cx="4307" cy="6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 dirty="0"/>
            </a:p>
          </p:txBody>
        </p:sp>
        <p:sp>
          <p:nvSpPr>
            <p:cNvPr id="74" name="任意多边形 41"/>
            <p:cNvSpPr/>
            <p:nvPr>
              <p:custDataLst>
                <p:tags r:id="rId11"/>
              </p:custDataLst>
            </p:nvPr>
          </p:nvSpPr>
          <p:spPr>
            <a:xfrm rot="10800000" flipH="1">
              <a:off x="986" y="2262"/>
              <a:ext cx="4307" cy="631"/>
            </a:xfrm>
            <a:custGeom>
              <a:avLst/>
              <a:gdLst>
                <a:gd name="connsiteX0" fmla="*/ 0 w 3375701"/>
                <a:gd name="connsiteY0" fmla="*/ 0 h 571500"/>
                <a:gd name="connsiteX1" fmla="*/ 459604 w 3375701"/>
                <a:gd name="connsiteY1" fmla="*/ 0 h 571500"/>
                <a:gd name="connsiteX2" fmla="*/ 527438 w 3375701"/>
                <a:gd name="connsiteY2" fmla="*/ 83820 h 571500"/>
                <a:gd name="connsiteX3" fmla="*/ 595272 w 3375701"/>
                <a:gd name="connsiteY3" fmla="*/ 0 h 571500"/>
                <a:gd name="connsiteX4" fmla="*/ 3375701 w 3375701"/>
                <a:gd name="connsiteY4" fmla="*/ 0 h 571500"/>
                <a:gd name="connsiteX5" fmla="*/ 3375701 w 3375701"/>
                <a:gd name="connsiteY5" fmla="*/ 571500 h 571500"/>
                <a:gd name="connsiteX6" fmla="*/ 0 w 3375701"/>
                <a:gd name="connsiteY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5701" h="571500">
                  <a:moveTo>
                    <a:pt x="0" y="0"/>
                  </a:moveTo>
                  <a:lnTo>
                    <a:pt x="459604" y="0"/>
                  </a:lnTo>
                  <a:lnTo>
                    <a:pt x="527438" y="83820"/>
                  </a:lnTo>
                  <a:lnTo>
                    <a:pt x="595272" y="0"/>
                  </a:lnTo>
                  <a:lnTo>
                    <a:pt x="3375701" y="0"/>
                  </a:lnTo>
                  <a:lnTo>
                    <a:pt x="337570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5">
                <a:latin typeface="+mj-ea"/>
                <a:ea typeface="+mj-ea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12"/>
              </p:custDataLst>
            </p:nvPr>
          </p:nvSpPr>
          <p:spPr>
            <a:xfrm>
              <a:off x="1206" y="2334"/>
              <a:ext cx="3474" cy="388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pPr defTabSz="774065">
                <a:defRPr/>
              </a:pPr>
              <a:r>
                <a:rPr sz="1355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美的</a:t>
              </a:r>
              <a:r>
                <a:rPr lang="zh-CN" altLang="en-US" sz="135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双开门冰箱</a:t>
              </a:r>
              <a:endParaRPr sz="135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76" name="图片 75" descr=" "/>
          <p:cNvPicPr/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2582340" y="2086800"/>
            <a:ext cx="1026810" cy="1161519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  <a:effectLst/>
        </p:spPr>
      </p:pic>
      <p:pic>
        <p:nvPicPr>
          <p:cNvPr id="77" name="图片 76" descr=" "/>
          <p:cNvPicPr/>
          <p:nvPr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1591237" y="3461315"/>
            <a:ext cx="1766099" cy="102955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  <a:effectLst/>
        </p:spPr>
      </p:pic>
      <p:sp>
        <p:nvSpPr>
          <p:cNvPr id="78" name="文本框 77"/>
          <p:cNvSpPr txBox="1"/>
          <p:nvPr/>
        </p:nvSpPr>
        <p:spPr>
          <a:xfrm>
            <a:off x="1316509" y="4621767"/>
            <a:ext cx="2607483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85" dirty="0">
                <a:sym typeface="+mn-ea"/>
              </a:rPr>
              <a:t>方太</a:t>
            </a:r>
            <a:r>
              <a:rPr lang="en-US" altLang="zh-CN" sz="1185" dirty="0">
                <a:sym typeface="+mn-ea"/>
              </a:rPr>
              <a:t>EM35A/JC03B</a:t>
            </a:r>
            <a:r>
              <a:rPr lang="en-US" altLang="zh-CN" sz="930" dirty="0">
                <a:sym typeface="+mn-ea"/>
              </a:rPr>
              <a:t>(</a:t>
            </a:r>
            <a:r>
              <a:rPr lang="zh-CN" altLang="en-US" sz="930" dirty="0">
                <a:sym typeface="+mn-ea"/>
              </a:rPr>
              <a:t>不带罩）</a:t>
            </a:r>
            <a:r>
              <a:rPr lang="en-US" altLang="zh-CN" sz="1185" dirty="0">
                <a:sym typeface="+mn-ea"/>
              </a:rPr>
              <a:t>+FD7B</a:t>
            </a:r>
            <a:endParaRPr lang="zh-CN" altLang="en-US" sz="1185" dirty="0"/>
          </a:p>
        </p:txBody>
      </p:sp>
      <p:pic>
        <p:nvPicPr>
          <p:cNvPr id="79" name="图片 78" descr="45292cd4e50e15537dd362f3549a03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049798" y="2045747"/>
            <a:ext cx="1707498" cy="2384369"/>
          </a:xfrm>
          <a:prstGeom prst="rect">
            <a:avLst/>
          </a:prstGeom>
        </p:spPr>
      </p:pic>
      <p:sp>
        <p:nvSpPr>
          <p:cNvPr id="80" name="文本框 79"/>
          <p:cNvSpPr txBox="1"/>
          <p:nvPr>
            <p:custDataLst>
              <p:tags r:id="rId19"/>
            </p:custDataLst>
          </p:nvPr>
        </p:nvSpPr>
        <p:spPr>
          <a:xfrm>
            <a:off x="4089506" y="4633338"/>
            <a:ext cx="1770555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85" dirty="0">
                <a:sym typeface="+mn-ea"/>
              </a:rPr>
              <a:t>小天鹅 </a:t>
            </a:r>
            <a:r>
              <a:rPr sz="1185" dirty="0">
                <a:sym typeface="+mn-ea"/>
              </a:rPr>
              <a:t>TG100ML02IT</a:t>
            </a:r>
            <a:endParaRPr sz="1185" dirty="0"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20"/>
            </p:custDataLst>
          </p:nvPr>
        </p:nvSpPr>
        <p:spPr>
          <a:xfrm>
            <a:off x="6349680" y="4633876"/>
            <a:ext cx="1626934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85" dirty="0">
                <a:sym typeface="+mn-ea"/>
              </a:rPr>
              <a:t>美的</a:t>
            </a:r>
            <a:r>
              <a:rPr sz="1185" dirty="0">
                <a:sym typeface="+mn-ea"/>
              </a:rPr>
              <a:t>BCD-532WKPM</a:t>
            </a:r>
            <a:endParaRPr sz="1185" dirty="0"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21"/>
            </p:custDataLst>
          </p:nvPr>
        </p:nvSpPr>
        <p:spPr>
          <a:xfrm>
            <a:off x="8826520" y="4639252"/>
            <a:ext cx="2259181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85" dirty="0">
                <a:sym typeface="+mn-ea"/>
              </a:rPr>
              <a:t>美的</a:t>
            </a:r>
            <a:r>
              <a:rPr sz="1185" dirty="0">
                <a:sym typeface="+mn-ea"/>
              </a:rPr>
              <a:t>JSQ30-16HCM</a:t>
            </a:r>
            <a:endParaRPr lang="zh-CN" altLang="en-US" sz="1185" dirty="0"/>
          </a:p>
        </p:txBody>
      </p:sp>
      <p:pic>
        <p:nvPicPr>
          <p:cNvPr id="83" name="图片 8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522337" y="1893062"/>
            <a:ext cx="1582769" cy="261339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870147" y="1938760"/>
            <a:ext cx="1588683" cy="2522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5" name="圆角矩形 43"/>
          <p:cNvSpPr/>
          <p:nvPr>
            <p:custDataLst>
              <p:tags r:id="rId26"/>
            </p:custDataLst>
          </p:nvPr>
        </p:nvSpPr>
        <p:spPr>
          <a:xfrm>
            <a:off x="1583093" y="4989391"/>
            <a:ext cx="1774322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6198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sp>
        <p:nvSpPr>
          <p:cNvPr id="86" name="圆角矩形 43"/>
          <p:cNvSpPr/>
          <p:nvPr>
            <p:custDataLst>
              <p:tags r:id="rId27"/>
            </p:custDataLst>
          </p:nvPr>
        </p:nvSpPr>
        <p:spPr>
          <a:xfrm>
            <a:off x="3966386" y="4989391"/>
            <a:ext cx="1774322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3299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sp>
        <p:nvSpPr>
          <p:cNvPr id="87" name="圆角矩形 43"/>
          <p:cNvSpPr/>
          <p:nvPr>
            <p:custDataLst>
              <p:tags r:id="rId28"/>
            </p:custDataLst>
          </p:nvPr>
        </p:nvSpPr>
        <p:spPr>
          <a:xfrm>
            <a:off x="6275986" y="4993352"/>
            <a:ext cx="1774322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4999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sp>
        <p:nvSpPr>
          <p:cNvPr id="88" name="圆角矩形 43"/>
          <p:cNvSpPr/>
          <p:nvPr>
            <p:custDataLst>
              <p:tags r:id="rId29"/>
            </p:custDataLst>
          </p:nvPr>
        </p:nvSpPr>
        <p:spPr>
          <a:xfrm>
            <a:off x="8826520" y="5010728"/>
            <a:ext cx="1774322" cy="3330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5" dirty="0">
                <a:solidFill>
                  <a:schemeClr val="bg1"/>
                </a:solidFill>
              </a:rPr>
              <a:t>价值：</a:t>
            </a:r>
            <a:r>
              <a:rPr lang="en-US" altLang="zh-CN" sz="2030" dirty="0">
                <a:solidFill>
                  <a:schemeClr val="bg1"/>
                </a:solidFill>
              </a:rPr>
              <a:t>2299</a:t>
            </a:r>
            <a:r>
              <a:rPr lang="zh-CN" altLang="en-US" sz="2030" dirty="0">
                <a:solidFill>
                  <a:schemeClr val="bg1"/>
                </a:solidFill>
              </a:rPr>
              <a:t>元</a:t>
            </a:r>
            <a:endParaRPr lang="zh-CN" altLang="en-US" sz="1355" dirty="0">
              <a:solidFill>
                <a:schemeClr val="bg1"/>
              </a:solidFill>
            </a:endParaRPr>
          </a:p>
        </p:txBody>
      </p:sp>
      <p:pic>
        <p:nvPicPr>
          <p:cNvPr id="89" name="图片 88" descr=" "/>
          <p:cNvPicPr/>
          <p:nvPr/>
        </p:nvPicPr>
        <p:blipFill>
          <a:blip r:embed="rId30"/>
          <a:srcRect/>
          <a:stretch>
            <a:fillRect/>
          </a:stretch>
        </p:blipFill>
        <p:spPr>
          <a:xfrm>
            <a:off x="1331020" y="2061090"/>
            <a:ext cx="1228409" cy="1146176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  <a:effectLst/>
        </p:spPr>
      </p:pic>
      <p:sp>
        <p:nvSpPr>
          <p:cNvPr id="90" name="圆角矩形 43"/>
          <p:cNvSpPr/>
          <p:nvPr>
            <p:custDataLst>
              <p:tags r:id="rId31"/>
            </p:custDataLst>
          </p:nvPr>
        </p:nvSpPr>
        <p:spPr>
          <a:xfrm>
            <a:off x="1567974" y="5405466"/>
            <a:ext cx="9284253" cy="74714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rgbClr val="FB62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市场价：</a:t>
            </a:r>
            <a:r>
              <a:rPr lang="en-US" altLang="zh-CN" sz="2800" b="1" strike="sngStrike" dirty="0">
                <a:solidFill>
                  <a:schemeClr val="bg1"/>
                </a:solidFill>
              </a:rPr>
              <a:t>16795</a:t>
            </a:r>
            <a:r>
              <a:rPr lang="zh-CN" altLang="en-US" sz="2800" b="1" strike="sngStrike" dirty="0">
                <a:solidFill>
                  <a:schemeClr val="bg1"/>
                </a:solidFill>
              </a:rPr>
              <a:t>元</a:t>
            </a:r>
            <a:r>
              <a:rPr lang="en-US" altLang="zh-CN" sz="2800" b="1" dirty="0">
                <a:solidFill>
                  <a:schemeClr val="bg1"/>
                </a:solidFill>
              </a:rPr>
              <a:t>    </a:t>
            </a:r>
            <a:r>
              <a:rPr lang="zh-CN" altLang="en-US" sz="2000" b="1" dirty="0">
                <a:solidFill>
                  <a:schemeClr val="bg1"/>
                </a:solidFill>
              </a:rPr>
              <a:t>超值购</a:t>
            </a:r>
            <a:r>
              <a:rPr lang="zh-CN" altLang="en-US" sz="2800" b="1" dirty="0">
                <a:solidFill>
                  <a:schemeClr val="bg1"/>
                </a:solidFill>
              </a:rPr>
              <a:t>：</a:t>
            </a:r>
            <a:r>
              <a:rPr lang="en-US" altLang="zh-CN" sz="3600" b="1" dirty="0">
                <a:solidFill>
                  <a:schemeClr val="bg1"/>
                </a:solidFill>
              </a:rPr>
              <a:t>9300</a:t>
            </a:r>
            <a:r>
              <a:rPr lang="zh-CN" altLang="en-US" sz="2800" b="1" dirty="0">
                <a:solidFill>
                  <a:schemeClr val="bg1"/>
                </a:solidFill>
              </a:rPr>
              <a:t>元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[</a:t>
            </a:r>
            <a:r>
              <a:rPr lang="zh-CN" altLang="en-US" sz="1600" dirty="0">
                <a:solidFill>
                  <a:schemeClr val="bg1"/>
                </a:solidFill>
              </a:rPr>
              <a:t>仅限活动期间，圣都整装签约客户享受</a:t>
            </a:r>
            <a:r>
              <a:rPr lang="en-US" altLang="zh-CN" sz="1600" dirty="0">
                <a:solidFill>
                  <a:schemeClr val="bg1"/>
                </a:solidFill>
              </a:rPr>
              <a:t>]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32"/>
            </p:custDataLst>
          </p:nvPr>
        </p:nvSpPr>
        <p:spPr>
          <a:xfrm>
            <a:off x="9149082" y="6214315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189667" y="6215739"/>
            <a:ext cx="1481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图片仅供参考示意</a:t>
            </a:r>
            <a:endParaRPr lang="zh-CN" altLang="en-US" sz="1200" dirty="0"/>
          </a:p>
        </p:txBody>
      </p:sp>
      <p:sp>
        <p:nvSpPr>
          <p:cNvPr id="4" name="文本框 3"/>
          <p:cNvSpPr txBox="1"/>
          <p:nvPr/>
        </p:nvSpPr>
        <p:spPr>
          <a:xfrm>
            <a:off x="1880870" y="5127701"/>
            <a:ext cx="446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200" dirty="0">
                <a:solidFill>
                  <a:schemeClr val="tx1"/>
                </a:solidFill>
              </a:rPr>
              <a:t>型号</a:t>
            </a:r>
            <a:r>
              <a:rPr lang="en-US" altLang="zh-CN" sz="1200" dirty="0">
                <a:solidFill>
                  <a:schemeClr val="tx1"/>
                </a:solidFill>
              </a:rPr>
              <a:t>--WJ-RO400-J2D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US" altLang="zh-CN" sz="1200" dirty="0">
                <a:solidFill>
                  <a:schemeClr val="tx1"/>
                </a:solidFill>
              </a:rPr>
              <a:t>货源正品原包装保证，并且含保修发票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en-US" altLang="zh-CN" sz="1200" dirty="0">
                <a:solidFill>
                  <a:schemeClr val="tx1"/>
                </a:solidFill>
              </a:rPr>
              <a:t>     凭发票享受国家三保法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6955" y="778510"/>
            <a:ext cx="2459355" cy="36830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双节同庆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</a:rPr>
              <a:t>电器大放价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缺角矩形 8"/>
          <p:cNvSpPr/>
          <p:nvPr/>
        </p:nvSpPr>
        <p:spPr>
          <a:xfrm>
            <a:off x="3665533" y="1961168"/>
            <a:ext cx="2430467" cy="2175913"/>
          </a:xfrm>
          <a:prstGeom prst="plaque">
            <a:avLst>
              <a:gd name="adj" fmla="val 6156"/>
            </a:avLst>
          </a:prstGeom>
          <a:noFill/>
          <a:ln w="41275">
            <a:solidFill>
              <a:srgbClr val="FEDB77"/>
            </a:solidFill>
          </a:ln>
          <a:effectLst>
            <a:outerShdw blurRad="279400" dist="38100" dir="8100000" algn="tr" rotWithShape="0">
              <a:schemeClr val="accent2">
                <a:lumMod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F6F2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586348" y="2969647"/>
            <a:ext cx="2699385" cy="113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能率反渗透净水器</a:t>
            </a:r>
            <a:r>
              <a:rPr lang="en-US" altLang="zh-CN" sz="32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1999</a:t>
            </a:r>
            <a:r>
              <a:rPr lang="zh-CN" altLang="en-US" sz="32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altLang="en-US" sz="3200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819468" y="1248821"/>
            <a:ext cx="4873450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sz="24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#</a:t>
            </a:r>
            <a:r>
              <a:rPr sz="2400" b="1" dirty="0" err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先比价再安家</a:t>
            </a:r>
            <a:r>
              <a:rPr lang="en-US" altLang="zh-CN" sz="24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电器</a:t>
            </a:r>
            <a:r>
              <a:rPr sz="2400" b="1" dirty="0" err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全城买贵退差</a:t>
            </a:r>
            <a:endParaRPr sz="2400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83519" y="4633780"/>
            <a:ext cx="3263265" cy="494030"/>
            <a:chOff x="3181" y="8828"/>
            <a:chExt cx="5139" cy="778"/>
          </a:xfrm>
        </p:grpSpPr>
        <p:sp>
          <p:nvSpPr>
            <p:cNvPr id="14" name="矩形 13"/>
            <p:cNvSpPr/>
            <p:nvPr>
              <p:custDataLst>
                <p:tags r:id="rId2"/>
              </p:custDataLst>
            </p:nvPr>
          </p:nvSpPr>
          <p:spPr>
            <a:xfrm>
              <a:off x="3181" y="9122"/>
              <a:ext cx="4892" cy="484"/>
            </a:xfrm>
            <a:prstGeom prst="rect">
              <a:avLst/>
            </a:prstGeom>
            <a:solidFill>
              <a:srgbClr val="FE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3195" y="8828"/>
              <a:ext cx="51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双节同庆</a:t>
              </a:r>
              <a:r>
                <a:rPr lang="en-US" altLang="zh-CN" dirty="0"/>
                <a:t>  </a:t>
              </a:r>
              <a:r>
                <a:rPr lang="zh-CN" altLang="en-US" sz="2400" dirty="0"/>
                <a:t>工厂补贴直降 </a:t>
              </a:r>
              <a:endParaRPr lang="zh-CN" altLang="en-US" sz="2400" dirty="0"/>
            </a:p>
          </p:txBody>
        </p:sp>
      </p:grpSp>
      <p:pic>
        <p:nvPicPr>
          <p:cNvPr id="11" name="图片 10" descr="20210519135358176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23840" y="1884395"/>
            <a:ext cx="2435583" cy="24407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52053" y="2116779"/>
            <a:ext cx="2257425" cy="829945"/>
          </a:xfrm>
          <a:prstGeom prst="rect">
            <a:avLst/>
          </a:prstGeom>
          <a:noFill/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原价：</a:t>
            </a:r>
            <a:r>
              <a:rPr lang="en-US" altLang="zh-CN" sz="2800" strike="sngStrike" dirty="0"/>
              <a:t>5800</a:t>
            </a:r>
            <a:r>
              <a:rPr lang="zh-CN" altLang="en-US" sz="2800" strike="sngStrike" dirty="0"/>
              <a:t>元</a:t>
            </a:r>
            <a:r>
              <a:rPr lang="en-US" altLang="zh-CN" strike="sngStrike" dirty="0"/>
              <a:t> </a:t>
            </a:r>
            <a:r>
              <a:rPr lang="en-US" altLang="zh-CN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补贴：</a:t>
            </a:r>
            <a:r>
              <a:rPr lang="en-US" altLang="zh-CN" sz="20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3801</a:t>
            </a:r>
            <a:r>
              <a:rPr lang="zh-CN" altLang="en-US" sz="20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元</a:t>
            </a:r>
            <a:endParaRPr lang="zh-CN" altLang="en-US" sz="20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35155" y="5139661"/>
            <a:ext cx="420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Ø"/>
            </a:pPr>
            <a:r>
              <a:rPr sz="1200" dirty="0">
                <a:solidFill>
                  <a:schemeClr val="tx1"/>
                </a:solidFill>
              </a:rPr>
              <a:t>烟灶消三合一</a:t>
            </a:r>
            <a:r>
              <a:rPr lang="zh-CN" sz="1200" dirty="0">
                <a:solidFill>
                  <a:schemeClr val="tx1"/>
                </a:solidFill>
              </a:rPr>
              <a:t>，</a:t>
            </a:r>
            <a:r>
              <a:rPr sz="1200" dirty="0" err="1">
                <a:solidFill>
                  <a:schemeClr val="tx1"/>
                </a:solidFill>
              </a:rPr>
              <a:t>二星级消毒</a:t>
            </a:r>
            <a:endParaRPr sz="12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sz="1200" dirty="0" err="1">
                <a:solidFill>
                  <a:schemeClr val="tx1"/>
                </a:solidFill>
              </a:rPr>
              <a:t>臭氧+紫外线双重杀菌</a:t>
            </a:r>
            <a:endParaRPr sz="12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sz="1200" dirty="0">
                <a:solidFill>
                  <a:schemeClr val="tx1"/>
                </a:solidFill>
              </a:rPr>
              <a:t>114升大容量，可拆卸挡烟板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5" name="缺角矩形 14"/>
          <p:cNvSpPr/>
          <p:nvPr/>
        </p:nvSpPr>
        <p:spPr>
          <a:xfrm>
            <a:off x="8689130" y="2107953"/>
            <a:ext cx="2640286" cy="2086101"/>
          </a:xfrm>
          <a:prstGeom prst="plaque">
            <a:avLst>
              <a:gd name="adj" fmla="val 6156"/>
            </a:avLst>
          </a:prstGeom>
          <a:noFill/>
          <a:ln w="41275">
            <a:solidFill>
              <a:srgbClr val="FEDB77"/>
            </a:solidFill>
          </a:ln>
          <a:effectLst>
            <a:outerShdw blurRad="279400" dist="38100" dir="8100000" algn="tr" rotWithShape="0">
              <a:schemeClr val="accent2">
                <a:lumMod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F6F2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555101" y="4630300"/>
            <a:ext cx="3343910" cy="463550"/>
            <a:chOff x="-733" y="9387"/>
            <a:chExt cx="5266" cy="730"/>
          </a:xfrm>
        </p:grpSpPr>
        <p:sp>
          <p:nvSpPr>
            <p:cNvPr id="17" name="矩形 16"/>
            <p:cNvSpPr/>
            <p:nvPr>
              <p:custDataLst>
                <p:tags r:id="rId6"/>
              </p:custDataLst>
            </p:nvPr>
          </p:nvSpPr>
          <p:spPr>
            <a:xfrm>
              <a:off x="-733" y="9633"/>
              <a:ext cx="4892" cy="484"/>
            </a:xfrm>
            <a:prstGeom prst="rect">
              <a:avLst/>
            </a:prstGeom>
            <a:solidFill>
              <a:srgbClr val="FE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7"/>
              </p:custDataLst>
            </p:nvPr>
          </p:nvSpPr>
          <p:spPr>
            <a:xfrm>
              <a:off x="-592" y="9387"/>
              <a:ext cx="51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双节同庆</a:t>
              </a:r>
              <a:r>
                <a:rPr lang="en-US" altLang="zh-CN" dirty="0"/>
                <a:t>  </a:t>
              </a:r>
              <a:r>
                <a:rPr lang="zh-CN" altLang="en-US" sz="2400" dirty="0"/>
                <a:t>工厂补贴直降 </a:t>
              </a:r>
              <a:endParaRPr lang="zh-CN" altLang="en-US" sz="2400" dirty="0"/>
            </a:p>
          </p:txBody>
        </p:sp>
      </p:grpSp>
      <p:pic>
        <p:nvPicPr>
          <p:cNvPr id="19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3080" t="13698" r="9563" b="9623"/>
          <a:stretch>
            <a:fillRect/>
          </a:stretch>
        </p:blipFill>
        <p:spPr>
          <a:xfrm>
            <a:off x="6330370" y="1831601"/>
            <a:ext cx="2261436" cy="31132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9035735" y="3031669"/>
            <a:ext cx="1821653" cy="10702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火星人集成灶</a:t>
            </a:r>
            <a:r>
              <a:rPr lang="en-US" altLang="zh-CN" sz="32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6999</a:t>
            </a:r>
            <a:r>
              <a:rPr lang="zh-CN" altLang="en-US" sz="32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endParaRPr lang="zh-CN" altLang="en-US" sz="3200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8898176" y="2143576"/>
            <a:ext cx="2257425" cy="829945"/>
          </a:xfrm>
          <a:prstGeom prst="rect">
            <a:avLst/>
          </a:prstGeom>
          <a:noFill/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原价：</a:t>
            </a:r>
            <a:r>
              <a:rPr lang="en-US" altLang="zh-CN" sz="2800" strike="sngStrike" dirty="0"/>
              <a:t>11000</a:t>
            </a:r>
            <a:r>
              <a:rPr lang="zh-CN" altLang="en-US" sz="2800" strike="sngStrike" dirty="0"/>
              <a:t>元</a:t>
            </a:r>
            <a:r>
              <a:rPr lang="en-US" altLang="zh-CN" strike="sngStrike" dirty="0"/>
              <a:t> </a:t>
            </a:r>
            <a:r>
              <a:rPr lang="en-US" altLang="zh-CN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补贴：</a:t>
            </a:r>
            <a:r>
              <a:rPr lang="en-US" altLang="zh-CN" sz="20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4001</a:t>
            </a:r>
            <a:r>
              <a:rPr lang="zh-CN" altLang="en-US" sz="20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元</a:t>
            </a:r>
            <a:endParaRPr lang="zh-CN" altLang="en-US" sz="20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15001" y="973931"/>
            <a:ext cx="2471420" cy="368300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双节同庆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</a:rPr>
              <a:t>电器大放价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19" y="1611122"/>
            <a:ext cx="1993265" cy="160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20" y="2787676"/>
            <a:ext cx="2181670" cy="176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1913986" y="4951163"/>
            <a:ext cx="446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/>
              <a:t>强劲好火力，猛火爆炒不跑烟</a:t>
            </a:r>
            <a:endParaRPr lang="en-US" altLang="zh-CN" sz="1600" dirty="0"/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/>
              <a:t>不挑吊柜随心装</a:t>
            </a:r>
            <a:endParaRPr lang="zh-CN" altLang="en-US" sz="1600" dirty="0"/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/>
              <a:t>智能巡航增压</a:t>
            </a:r>
            <a:r>
              <a:rPr lang="en-US" altLang="zh-CN" sz="1600" dirty="0"/>
              <a:t>4.0</a:t>
            </a:r>
            <a:r>
              <a:rPr lang="zh-CN" altLang="en-US" sz="1600" dirty="0"/>
              <a:t>，吸排时刻强劲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7" name="缺角矩形 16"/>
          <p:cNvSpPr/>
          <p:nvPr/>
        </p:nvSpPr>
        <p:spPr>
          <a:xfrm>
            <a:off x="3586349" y="1611122"/>
            <a:ext cx="2509652" cy="2525959"/>
          </a:xfrm>
          <a:prstGeom prst="plaque">
            <a:avLst>
              <a:gd name="adj" fmla="val 6156"/>
            </a:avLst>
          </a:prstGeom>
          <a:noFill/>
          <a:ln w="41275">
            <a:solidFill>
              <a:srgbClr val="FEDB77"/>
            </a:solidFill>
          </a:ln>
          <a:effectLst>
            <a:outerShdw blurRad="279400" dist="38100" dir="8100000" algn="tr" rotWithShape="0">
              <a:schemeClr val="accent2">
                <a:lumMod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F6F2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3536729" y="2755633"/>
            <a:ext cx="2699385" cy="129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方太烟机灶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CXW-358-Z6TA/JZY/T/R-TH6B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2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6599</a:t>
            </a:r>
            <a:r>
              <a:rPr lang="zh-CN" altLang="en-US" sz="32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altLang="en-US" sz="3200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05096" y="4409588"/>
            <a:ext cx="3263265" cy="494030"/>
            <a:chOff x="3181" y="8828"/>
            <a:chExt cx="5139" cy="778"/>
          </a:xfrm>
        </p:grpSpPr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3181" y="9122"/>
              <a:ext cx="4892" cy="484"/>
            </a:xfrm>
            <a:prstGeom prst="rect">
              <a:avLst/>
            </a:prstGeom>
            <a:solidFill>
              <a:srgbClr val="FE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4"/>
              </p:custDataLst>
            </p:nvPr>
          </p:nvSpPr>
          <p:spPr>
            <a:xfrm>
              <a:off x="3195" y="8828"/>
              <a:ext cx="51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双节同庆</a:t>
              </a:r>
              <a:r>
                <a:rPr lang="en-US" altLang="zh-CN" dirty="0"/>
                <a:t>  </a:t>
              </a:r>
              <a:r>
                <a:rPr lang="zh-CN" altLang="en-US" sz="2400" dirty="0"/>
                <a:t>工厂补贴直降 </a:t>
              </a:r>
              <a:endParaRPr lang="zh-CN" altLang="en-US" sz="2400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712462" y="1875412"/>
            <a:ext cx="2257425" cy="830997"/>
          </a:xfrm>
          <a:prstGeom prst="rect">
            <a:avLst/>
          </a:prstGeom>
          <a:noFill/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原价：</a:t>
            </a:r>
            <a:r>
              <a:rPr lang="en-US" altLang="zh-CN" sz="2800" strike="sngStrike" dirty="0"/>
              <a:t>11198</a:t>
            </a:r>
            <a:r>
              <a:rPr lang="zh-CN" altLang="en-US" sz="2800" strike="sngStrike" dirty="0"/>
              <a:t>元</a:t>
            </a:r>
            <a:r>
              <a:rPr lang="en-US" altLang="zh-CN" strike="sngStrike" dirty="0"/>
              <a:t> </a:t>
            </a:r>
            <a:r>
              <a:rPr lang="en-US" altLang="zh-CN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工厂补贴：</a:t>
            </a:r>
            <a:r>
              <a:rPr lang="en-US" altLang="zh-CN" sz="20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4599</a:t>
            </a:r>
            <a:r>
              <a:rPr lang="zh-CN" altLang="en-US" sz="20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元</a:t>
            </a:r>
            <a:endParaRPr lang="zh-CN" altLang="en-US" sz="20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50846" y="4752703"/>
            <a:ext cx="446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/>
              <a:t>三叉鲸喷洗，</a:t>
            </a:r>
            <a:r>
              <a:rPr lang="en-US" altLang="zh-CN" sz="1600" dirty="0"/>
              <a:t>40000Pa</a:t>
            </a:r>
            <a:r>
              <a:rPr lang="zh-CN" altLang="en-US" sz="1600" dirty="0"/>
              <a:t>净洗</a:t>
            </a:r>
            <a:endParaRPr lang="zh-CN" altLang="en-US" sz="1600" dirty="0"/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zh-CN" altLang="en-US" sz="1600" dirty="0"/>
              <a:t>动态热风烘干，涡流强排系统</a:t>
            </a:r>
            <a:endParaRPr lang="zh-CN" altLang="en-US" sz="1600" dirty="0"/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US" altLang="zh-CN" sz="1600" dirty="0"/>
              <a:t>168H</a:t>
            </a:r>
            <a:r>
              <a:rPr lang="zh-CN" altLang="en-US" sz="1600" dirty="0"/>
              <a:t>长效储存</a:t>
            </a:r>
            <a:endParaRPr lang="zh-CN" altLang="en-US" sz="1600" dirty="0"/>
          </a:p>
        </p:txBody>
      </p:sp>
      <p:sp>
        <p:nvSpPr>
          <p:cNvPr id="27" name="缺角矩形 26"/>
          <p:cNvSpPr/>
          <p:nvPr/>
        </p:nvSpPr>
        <p:spPr>
          <a:xfrm>
            <a:off x="8436129" y="1646464"/>
            <a:ext cx="2509652" cy="2525959"/>
          </a:xfrm>
          <a:prstGeom prst="plaque">
            <a:avLst>
              <a:gd name="adj" fmla="val 6156"/>
            </a:avLst>
          </a:prstGeom>
          <a:noFill/>
          <a:ln w="41275">
            <a:solidFill>
              <a:srgbClr val="FEDB77"/>
            </a:solidFill>
          </a:ln>
          <a:effectLst>
            <a:outerShdw blurRad="279400" dist="38100" dir="8100000" algn="tr" rotWithShape="0">
              <a:schemeClr val="accent2">
                <a:lumMod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F6F2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8386509" y="2790975"/>
            <a:ext cx="2699385" cy="125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老板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套大容量洗碗机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W76-B500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2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5980</a:t>
            </a:r>
            <a:r>
              <a:rPr lang="zh-CN" altLang="en-US" sz="32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altLang="en-US" sz="3200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784976" y="4219968"/>
            <a:ext cx="3263265" cy="494030"/>
            <a:chOff x="3181" y="8828"/>
            <a:chExt cx="5139" cy="778"/>
          </a:xfrm>
        </p:grpSpPr>
        <p:sp>
          <p:nvSpPr>
            <p:cNvPr id="30" name="矩形 29"/>
            <p:cNvSpPr/>
            <p:nvPr>
              <p:custDataLst>
                <p:tags r:id="rId5"/>
              </p:custDataLst>
            </p:nvPr>
          </p:nvSpPr>
          <p:spPr>
            <a:xfrm>
              <a:off x="3181" y="9122"/>
              <a:ext cx="4892" cy="484"/>
            </a:xfrm>
            <a:prstGeom prst="rect">
              <a:avLst/>
            </a:prstGeom>
            <a:solidFill>
              <a:srgbClr val="FED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6"/>
              </p:custDataLst>
            </p:nvPr>
          </p:nvSpPr>
          <p:spPr>
            <a:xfrm>
              <a:off x="3195" y="8828"/>
              <a:ext cx="51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双节同庆</a:t>
              </a:r>
              <a:r>
                <a:rPr lang="en-US" altLang="zh-CN" dirty="0"/>
                <a:t>  </a:t>
              </a:r>
              <a:r>
                <a:rPr lang="zh-CN" altLang="en-US" sz="2400" dirty="0"/>
                <a:t>工厂补贴直降 </a:t>
              </a:r>
              <a:endParaRPr lang="zh-CN" altLang="en-US" sz="2400" dirty="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562242" y="1910754"/>
            <a:ext cx="2257425" cy="830997"/>
          </a:xfrm>
          <a:prstGeom prst="rect">
            <a:avLst/>
          </a:prstGeom>
          <a:noFill/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原价：</a:t>
            </a:r>
            <a:r>
              <a:rPr lang="en-US" altLang="zh-CN" sz="2800" strike="sngStrike" dirty="0"/>
              <a:t>7880</a:t>
            </a:r>
            <a:r>
              <a:rPr lang="zh-CN" altLang="en-US" sz="2800" strike="sngStrike" dirty="0"/>
              <a:t>元</a:t>
            </a:r>
            <a:r>
              <a:rPr lang="en-US" altLang="zh-CN" strike="sngStrike" dirty="0"/>
              <a:t> </a:t>
            </a:r>
            <a:r>
              <a:rPr lang="en-US" altLang="zh-CN" dirty="0"/>
              <a:t> </a:t>
            </a:r>
            <a:endParaRPr lang="en-US" altLang="zh-CN" dirty="0"/>
          </a:p>
          <a:p>
            <a:pPr algn="ctr"/>
            <a:r>
              <a:rPr lang="zh-CN" altLang="en-US" dirty="0"/>
              <a:t>工厂补贴：</a:t>
            </a:r>
            <a:r>
              <a:rPr lang="en-US" altLang="zh-CN" sz="20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1900</a:t>
            </a:r>
            <a:r>
              <a:rPr lang="zh-CN" altLang="en-US" sz="20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元</a:t>
            </a:r>
            <a:endParaRPr lang="zh-CN" altLang="en-US" sz="20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1026" name="图片 1" descr="https://www.robam.com/upload/at/image/20220511/1652254719368740JsN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1" r="6332"/>
          <a:stretch>
            <a:fillRect/>
          </a:stretch>
        </p:blipFill>
        <p:spPr bwMode="auto">
          <a:xfrm>
            <a:off x="6236114" y="1611121"/>
            <a:ext cx="2040382" cy="252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603268" y="5543840"/>
            <a:ext cx="4279392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</a:rPr>
              <a:t>庆双节</a:t>
            </a:r>
            <a:r>
              <a:rPr lang="en-US" altLang="zh-CN" sz="1600" dirty="0">
                <a:solidFill>
                  <a:schemeClr val="bg1"/>
                </a:solidFill>
              </a:rPr>
              <a:t>  </a:t>
            </a:r>
            <a:r>
              <a:rPr lang="zh-CN" altLang="en-US" sz="1600" dirty="0">
                <a:solidFill>
                  <a:schemeClr val="bg1"/>
                </a:solidFill>
              </a:rPr>
              <a:t>老板电器成交即送</a:t>
            </a:r>
            <a:r>
              <a:rPr lang="en-US" altLang="zh-CN" sz="2000" dirty="0">
                <a:solidFill>
                  <a:schemeClr val="bg1"/>
                </a:solidFill>
              </a:rPr>
              <a:t>198</a:t>
            </a:r>
            <a:r>
              <a:rPr lang="zh-CN" altLang="en-US" sz="2000" dirty="0">
                <a:solidFill>
                  <a:schemeClr val="bg1"/>
                </a:solidFill>
              </a:rPr>
              <a:t>元微压锅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9149082" y="6214315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0934" b="10555"/>
          <a:stretch>
            <a:fillRect/>
          </a:stretch>
        </p:blipFill>
        <p:spPr>
          <a:xfrm>
            <a:off x="0" y="123033"/>
            <a:ext cx="12192000" cy="6611934"/>
          </a:xfrm>
          <a:prstGeom prst="rect">
            <a:avLst/>
          </a:prstGeom>
        </p:spPr>
      </p:pic>
      <p:sp>
        <p:nvSpPr>
          <p:cNvPr id="17" name="任意多边形 16"/>
          <p:cNvSpPr/>
          <p:nvPr>
            <p:custDataLst>
              <p:tags r:id="rId3"/>
            </p:custDataLst>
          </p:nvPr>
        </p:nvSpPr>
        <p:spPr>
          <a:xfrm>
            <a:off x="2756066" y="2535157"/>
            <a:ext cx="1703911" cy="1711694"/>
          </a:xfrm>
          <a:custGeom>
            <a:avLst/>
            <a:gdLst>
              <a:gd name="connsiteX0" fmla="*/ 619655 w 1042987"/>
              <a:gd name="connsiteY0" fmla="*/ 539750 h 1047750"/>
              <a:gd name="connsiteX1" fmla="*/ 958319 w 1042987"/>
              <a:gd name="connsiteY1" fmla="*/ 539750 h 1047750"/>
              <a:gd name="connsiteX2" fmla="*/ 1042987 w 1042987"/>
              <a:gd name="connsiteY2" fmla="*/ 624418 h 1047750"/>
              <a:gd name="connsiteX3" fmla="*/ 1042987 w 1042987"/>
              <a:gd name="connsiteY3" fmla="*/ 963082 h 1047750"/>
              <a:gd name="connsiteX4" fmla="*/ 958319 w 1042987"/>
              <a:gd name="connsiteY4" fmla="*/ 1047750 h 1047750"/>
              <a:gd name="connsiteX5" fmla="*/ 619655 w 1042987"/>
              <a:gd name="connsiteY5" fmla="*/ 1047750 h 1047750"/>
              <a:gd name="connsiteX6" fmla="*/ 534987 w 1042987"/>
              <a:gd name="connsiteY6" fmla="*/ 963082 h 1047750"/>
              <a:gd name="connsiteX7" fmla="*/ 534987 w 1042987"/>
              <a:gd name="connsiteY7" fmla="*/ 624418 h 1047750"/>
              <a:gd name="connsiteX8" fmla="*/ 619655 w 1042987"/>
              <a:gd name="connsiteY8" fmla="*/ 539750 h 1047750"/>
              <a:gd name="connsiteX9" fmla="*/ 84668 w 1042987"/>
              <a:gd name="connsiteY9" fmla="*/ 539750 h 1047750"/>
              <a:gd name="connsiteX10" fmla="*/ 423332 w 1042987"/>
              <a:gd name="connsiteY10" fmla="*/ 539750 h 1047750"/>
              <a:gd name="connsiteX11" fmla="*/ 508000 w 1042987"/>
              <a:gd name="connsiteY11" fmla="*/ 624418 h 1047750"/>
              <a:gd name="connsiteX12" fmla="*/ 508000 w 1042987"/>
              <a:gd name="connsiteY12" fmla="*/ 963082 h 1047750"/>
              <a:gd name="connsiteX13" fmla="*/ 423332 w 1042987"/>
              <a:gd name="connsiteY13" fmla="*/ 1047750 h 1047750"/>
              <a:gd name="connsiteX14" fmla="*/ 84668 w 1042987"/>
              <a:gd name="connsiteY14" fmla="*/ 1047750 h 1047750"/>
              <a:gd name="connsiteX15" fmla="*/ 0 w 1042987"/>
              <a:gd name="connsiteY15" fmla="*/ 963082 h 1047750"/>
              <a:gd name="connsiteX16" fmla="*/ 0 w 1042987"/>
              <a:gd name="connsiteY16" fmla="*/ 624418 h 1047750"/>
              <a:gd name="connsiteX17" fmla="*/ 84668 w 1042987"/>
              <a:gd name="connsiteY17" fmla="*/ 539750 h 1047750"/>
              <a:gd name="connsiteX18" fmla="*/ 619655 w 1042987"/>
              <a:gd name="connsiteY18" fmla="*/ 0 h 1047750"/>
              <a:gd name="connsiteX19" fmla="*/ 958319 w 1042987"/>
              <a:gd name="connsiteY19" fmla="*/ 0 h 1047750"/>
              <a:gd name="connsiteX20" fmla="*/ 1042987 w 1042987"/>
              <a:gd name="connsiteY20" fmla="*/ 84668 h 1047750"/>
              <a:gd name="connsiteX21" fmla="*/ 1042987 w 1042987"/>
              <a:gd name="connsiteY21" fmla="*/ 423332 h 1047750"/>
              <a:gd name="connsiteX22" fmla="*/ 958319 w 1042987"/>
              <a:gd name="connsiteY22" fmla="*/ 508000 h 1047750"/>
              <a:gd name="connsiteX23" fmla="*/ 619655 w 1042987"/>
              <a:gd name="connsiteY23" fmla="*/ 508000 h 1047750"/>
              <a:gd name="connsiteX24" fmla="*/ 534987 w 1042987"/>
              <a:gd name="connsiteY24" fmla="*/ 423332 h 1047750"/>
              <a:gd name="connsiteX25" fmla="*/ 534987 w 1042987"/>
              <a:gd name="connsiteY25" fmla="*/ 84668 h 1047750"/>
              <a:gd name="connsiteX26" fmla="*/ 619655 w 1042987"/>
              <a:gd name="connsiteY26" fmla="*/ 0 h 1047750"/>
              <a:gd name="connsiteX27" fmla="*/ 84668 w 1042987"/>
              <a:gd name="connsiteY27" fmla="*/ 0 h 1047750"/>
              <a:gd name="connsiteX28" fmla="*/ 423332 w 1042987"/>
              <a:gd name="connsiteY28" fmla="*/ 0 h 1047750"/>
              <a:gd name="connsiteX29" fmla="*/ 508000 w 1042987"/>
              <a:gd name="connsiteY29" fmla="*/ 84668 h 1047750"/>
              <a:gd name="connsiteX30" fmla="*/ 508000 w 1042987"/>
              <a:gd name="connsiteY30" fmla="*/ 423332 h 1047750"/>
              <a:gd name="connsiteX31" fmla="*/ 423332 w 1042987"/>
              <a:gd name="connsiteY31" fmla="*/ 508000 h 1047750"/>
              <a:gd name="connsiteX32" fmla="*/ 84668 w 1042987"/>
              <a:gd name="connsiteY32" fmla="*/ 508000 h 1047750"/>
              <a:gd name="connsiteX33" fmla="*/ 0 w 1042987"/>
              <a:gd name="connsiteY33" fmla="*/ 423332 h 1047750"/>
              <a:gd name="connsiteX34" fmla="*/ 0 w 1042987"/>
              <a:gd name="connsiteY34" fmla="*/ 84668 h 1047750"/>
              <a:gd name="connsiteX35" fmla="*/ 84668 w 1042987"/>
              <a:gd name="connsiteY35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2987" h="1047750">
                <a:moveTo>
                  <a:pt x="619655" y="539750"/>
                </a:moveTo>
                <a:lnTo>
                  <a:pt x="958319" y="539750"/>
                </a:lnTo>
                <a:cubicBezTo>
                  <a:pt x="1005080" y="539750"/>
                  <a:pt x="1042987" y="577657"/>
                  <a:pt x="1042987" y="624418"/>
                </a:cubicBezTo>
                <a:lnTo>
                  <a:pt x="1042987" y="963082"/>
                </a:lnTo>
                <a:cubicBezTo>
                  <a:pt x="1042987" y="1009843"/>
                  <a:pt x="1005080" y="1047750"/>
                  <a:pt x="958319" y="1047750"/>
                </a:cubicBezTo>
                <a:lnTo>
                  <a:pt x="619655" y="1047750"/>
                </a:lnTo>
                <a:cubicBezTo>
                  <a:pt x="572894" y="1047750"/>
                  <a:pt x="534987" y="1009843"/>
                  <a:pt x="534987" y="963082"/>
                </a:cubicBezTo>
                <a:lnTo>
                  <a:pt x="534987" y="624418"/>
                </a:lnTo>
                <a:cubicBezTo>
                  <a:pt x="534987" y="577657"/>
                  <a:pt x="572894" y="539750"/>
                  <a:pt x="619655" y="539750"/>
                </a:cubicBezTo>
                <a:close/>
                <a:moveTo>
                  <a:pt x="84668" y="539750"/>
                </a:moveTo>
                <a:lnTo>
                  <a:pt x="423332" y="539750"/>
                </a:lnTo>
                <a:cubicBezTo>
                  <a:pt x="470093" y="539750"/>
                  <a:pt x="508000" y="577657"/>
                  <a:pt x="508000" y="624418"/>
                </a:cubicBezTo>
                <a:lnTo>
                  <a:pt x="508000" y="963082"/>
                </a:lnTo>
                <a:cubicBezTo>
                  <a:pt x="508000" y="1009843"/>
                  <a:pt x="470093" y="1047750"/>
                  <a:pt x="423332" y="1047750"/>
                </a:cubicBezTo>
                <a:lnTo>
                  <a:pt x="84668" y="1047750"/>
                </a:lnTo>
                <a:cubicBezTo>
                  <a:pt x="37907" y="1047750"/>
                  <a:pt x="0" y="1009843"/>
                  <a:pt x="0" y="963082"/>
                </a:cubicBezTo>
                <a:lnTo>
                  <a:pt x="0" y="624418"/>
                </a:lnTo>
                <a:cubicBezTo>
                  <a:pt x="0" y="577657"/>
                  <a:pt x="37907" y="539750"/>
                  <a:pt x="84668" y="539750"/>
                </a:cubicBezTo>
                <a:close/>
                <a:moveTo>
                  <a:pt x="619655" y="0"/>
                </a:moveTo>
                <a:lnTo>
                  <a:pt x="958319" y="0"/>
                </a:lnTo>
                <a:cubicBezTo>
                  <a:pt x="1005080" y="0"/>
                  <a:pt x="1042987" y="37907"/>
                  <a:pt x="1042987" y="84668"/>
                </a:cubicBezTo>
                <a:lnTo>
                  <a:pt x="1042987" y="423332"/>
                </a:lnTo>
                <a:cubicBezTo>
                  <a:pt x="1042987" y="470093"/>
                  <a:pt x="1005080" y="508000"/>
                  <a:pt x="958319" y="508000"/>
                </a:cubicBezTo>
                <a:lnTo>
                  <a:pt x="619655" y="508000"/>
                </a:lnTo>
                <a:cubicBezTo>
                  <a:pt x="572894" y="508000"/>
                  <a:pt x="534987" y="470093"/>
                  <a:pt x="534987" y="423332"/>
                </a:cubicBezTo>
                <a:lnTo>
                  <a:pt x="534987" y="84668"/>
                </a:lnTo>
                <a:cubicBezTo>
                  <a:pt x="534987" y="37907"/>
                  <a:pt x="572894" y="0"/>
                  <a:pt x="619655" y="0"/>
                </a:cubicBezTo>
                <a:close/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07"/>
                  <a:pt x="37907" y="0"/>
                  <a:pt x="84668" y="0"/>
                </a:cubicBezTo>
                <a:close/>
              </a:path>
            </a:pathLst>
          </a:custGeom>
          <a:gradFill>
            <a:gsLst>
              <a:gs pos="100000">
                <a:srgbClr val="F8F3B1"/>
              </a:gs>
              <a:gs pos="0">
                <a:srgbClr val="FBBE9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  <a:tileRect l="-100000" b="-100000"/>
                </a:gradFill>
              </a:rPr>
              <a:t>04</a:t>
            </a:r>
            <a:endParaRPr lang="en-US" altLang="zh-CN" sz="48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  <a:tileRect l="-100000" b="-100000"/>
              </a:gradFill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358968" y="2667210"/>
            <a:ext cx="6746113" cy="1094105"/>
          </a:xfrm>
          <a:prstGeom prst="rect">
            <a:avLst/>
          </a:prstGeom>
        </p:spPr>
        <p:txBody>
          <a:bodyPr vert="horz" lIns="90000" tIns="46800" rIns="90000" bIns="46800" rtlCol="0" anchor="b">
            <a:normAutofit fontScale="95000"/>
            <a:scene3d>
              <a:camera prst="orthographicFront"/>
              <a:lightRig rig="threePt" dir="t"/>
            </a:scene3d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6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双节亮点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双节专享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191760" y="3893368"/>
            <a:ext cx="4775199" cy="617672"/>
          </a:xfrm>
          <a:prstGeom prst="rect">
            <a:avLst/>
          </a:prstGeom>
        </p:spPr>
        <p:txBody>
          <a:bodyPr vert="horz" lIns="90000" tIns="46800" rIns="90000" bIns="46800" rtlCol="0" anchor="b">
            <a:normAutofit fontScale="95000"/>
            <a:scene3d>
              <a:camera prst="orthographicFront"/>
              <a:lightRig rig="threePt" dir="t"/>
            </a:scene3d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6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9.29-10.6</a:t>
            </a:r>
            <a:endParaRPr lang="zh-CN" altLang="en-US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0934" b="10555"/>
          <a:stretch>
            <a:fillRect/>
          </a:stretch>
        </p:blipFill>
        <p:spPr>
          <a:xfrm>
            <a:off x="0" y="123033"/>
            <a:ext cx="12192000" cy="6611934"/>
          </a:xfrm>
          <a:prstGeom prst="rect">
            <a:avLst/>
          </a:prstGeom>
        </p:spPr>
      </p:pic>
      <p:sp>
        <p:nvSpPr>
          <p:cNvPr id="24" name="文本占位符 3" descr="7b0a202020202262756c6c6574223a20227b5c2263617465676f727949645c223a31303030352c5c2274656d706c61746549645c223a32303233313539337d220a7d0a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71449" y="275590"/>
            <a:ext cx="4034791" cy="445135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</p:spPr>
        <p:txBody>
          <a:bodyPr vert="horz" lIns="90000" tIns="46800" rIns="90000" bIns="46800" rtlCol="0">
            <a:normAutofit fontScale="80000" lnSpcReduction="1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Blip>
                <a:blip r:embed="rId4"/>
              </a:buBlip>
            </a:pPr>
            <a:r>
              <a:rPr lang="en-US" altLang="zh-CN" sz="2400" b="1" dirty="0">
                <a:solidFill>
                  <a:schemeClr val="bg1"/>
                </a:solidFill>
              </a:rPr>
              <a:t> 9.29-10.6</a:t>
            </a:r>
            <a:r>
              <a:rPr lang="zh-CN" altLang="en-US" sz="2400" b="1" dirty="0">
                <a:solidFill>
                  <a:schemeClr val="bg1"/>
                </a:solidFill>
              </a:rPr>
              <a:t>国庆专属活动爆点</a:t>
            </a:r>
            <a:r>
              <a:rPr lang="en-US" altLang="zh-CN" sz="2400" b="1" dirty="0">
                <a:solidFill>
                  <a:schemeClr val="bg1"/>
                </a:solidFill>
              </a:rPr>
              <a:t>【</a:t>
            </a:r>
            <a:r>
              <a:rPr lang="zh-CN" altLang="en-US" sz="2400" b="1" dirty="0">
                <a:solidFill>
                  <a:schemeClr val="bg1"/>
                </a:solidFill>
              </a:rPr>
              <a:t>一</a:t>
            </a:r>
            <a:r>
              <a:rPr lang="en-US" altLang="zh-CN" sz="2400" b="1" dirty="0">
                <a:solidFill>
                  <a:schemeClr val="bg1"/>
                </a:solidFill>
              </a:rPr>
              <a:t>】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4883129" y="836608"/>
            <a:ext cx="696528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国庆</a:t>
            </a:r>
            <a:r>
              <a:rPr lang="zh-CN" altLang="en-US" sz="72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八连抽</a:t>
            </a:r>
            <a:endParaRPr lang="zh-CN" altLang="en-US" sz="48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4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大奖</a:t>
            </a:r>
            <a:r>
              <a:rPr lang="zh-CN" altLang="en-US" sz="66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天天中</a:t>
            </a:r>
            <a:endParaRPr lang="en-US" altLang="zh-CN" sz="48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每天一个品质家电大奖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抽到赚到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78922" y="3392929"/>
            <a:ext cx="4876800" cy="2862322"/>
          </a:xfrm>
          <a:prstGeom prst="rect">
            <a:avLst/>
          </a:prstGeom>
          <a:solidFill>
            <a:srgbClr val="A4000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活动细则：</a:t>
            </a:r>
            <a:endParaRPr lang="zh-CN" altLang="en-US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9.29-10.6</a:t>
            </a:r>
            <a:r>
              <a:rPr lang="zh-CN" altLang="en-US" sz="1400" dirty="0">
                <a:solidFill>
                  <a:schemeClr val="bg1"/>
                </a:solidFill>
              </a:rPr>
              <a:t>期间，整装签约客户，新零售</a:t>
            </a:r>
            <a:r>
              <a:rPr lang="en-US" altLang="zh-CN" sz="1400" dirty="0">
                <a:solidFill>
                  <a:schemeClr val="bg1"/>
                </a:solidFill>
              </a:rPr>
              <a:t>3W+</a:t>
            </a:r>
            <a:r>
              <a:rPr lang="zh-CN" altLang="en-US" sz="1400" dirty="0">
                <a:solidFill>
                  <a:schemeClr val="bg1"/>
                </a:solidFill>
              </a:rPr>
              <a:t>签约客户可参与抽奖，</a:t>
            </a:r>
            <a:r>
              <a:rPr lang="zh-CN" altLang="en-US" sz="2400" b="1" dirty="0">
                <a:solidFill>
                  <a:srgbClr val="FFFF00"/>
                </a:solidFill>
              </a:rPr>
              <a:t>每日</a:t>
            </a:r>
            <a:r>
              <a:rPr lang="en-US" altLang="zh-CN" sz="2400" b="1" dirty="0">
                <a:solidFill>
                  <a:srgbClr val="FFFF00"/>
                </a:solidFill>
              </a:rPr>
              <a:t>17</a:t>
            </a:r>
            <a:r>
              <a:rPr lang="zh-CN" altLang="en-US" sz="2400" b="1" dirty="0">
                <a:solidFill>
                  <a:srgbClr val="FFFF00"/>
                </a:solidFill>
              </a:rPr>
              <a:t>：</a:t>
            </a:r>
            <a:r>
              <a:rPr lang="en-US" altLang="zh-CN" sz="2400" b="1" dirty="0">
                <a:solidFill>
                  <a:srgbClr val="FFFF00"/>
                </a:solidFill>
              </a:rPr>
              <a:t>00</a:t>
            </a:r>
            <a:r>
              <a:rPr lang="zh-CN" altLang="en-US" sz="2400" b="1" dirty="0">
                <a:solidFill>
                  <a:srgbClr val="FFFF00"/>
                </a:solidFill>
              </a:rPr>
              <a:t>幸运开奖</a:t>
            </a:r>
            <a:endParaRPr lang="zh-CN" altLang="en-US" sz="1400" b="1" dirty="0">
              <a:solidFill>
                <a:srgbClr val="FFFF00"/>
              </a:solidFill>
            </a:endParaRPr>
          </a:p>
          <a:p>
            <a:r>
              <a:rPr lang="zh-CN" altLang="en-US" sz="1400" b="1" dirty="0">
                <a:solidFill>
                  <a:schemeClr val="bg1"/>
                </a:solidFill>
              </a:rPr>
              <a:t>未中奖客户持续滚动进入抽奖池，早签单早中奖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</a:rPr>
              <a:t>在圣都三楼前台处领取抽奖券</a:t>
            </a:r>
            <a:r>
              <a:rPr lang="en-US" altLang="zh-CN" sz="1400" dirty="0">
                <a:solidFill>
                  <a:schemeClr val="bg1"/>
                </a:solidFill>
              </a:rPr>
              <a:t>】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</a:rPr>
              <a:t>中奖客户根据施工进度由公司统一配送</a:t>
            </a:r>
            <a:r>
              <a:rPr lang="en-US" altLang="zh-CN" sz="1400" dirty="0">
                <a:solidFill>
                  <a:schemeClr val="bg1"/>
                </a:solidFill>
              </a:rPr>
              <a:t>】</a:t>
            </a:r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sz="1400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rgbClr val="FFFF00"/>
                </a:solidFill>
              </a:rPr>
              <a:t>9.29/9.30--</a:t>
            </a:r>
            <a:r>
              <a:rPr lang="zh-CN" altLang="en-US" b="1" dirty="0">
                <a:solidFill>
                  <a:srgbClr val="FFFF00"/>
                </a:solidFill>
              </a:rPr>
              <a:t>美的空气炸锅</a:t>
            </a:r>
            <a:r>
              <a:rPr lang="en-US" altLang="zh-CN" b="1" dirty="0">
                <a:solidFill>
                  <a:srgbClr val="FFFF00"/>
                </a:solidFill>
              </a:rPr>
              <a:t>   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en-US" altLang="zh-CN" b="1" dirty="0">
                <a:solidFill>
                  <a:srgbClr val="FFFF00"/>
                </a:solidFill>
              </a:rPr>
              <a:t>10.1/10.2--</a:t>
            </a:r>
            <a:r>
              <a:rPr lang="zh-CN" altLang="en-US" b="1" dirty="0">
                <a:solidFill>
                  <a:srgbClr val="FFFF00"/>
                </a:solidFill>
              </a:rPr>
              <a:t>美的破壁机</a:t>
            </a:r>
            <a:endParaRPr lang="zh-CN" altLang="en-US" b="1" dirty="0">
              <a:solidFill>
                <a:srgbClr val="FFFF00"/>
              </a:solidFill>
            </a:endParaRPr>
          </a:p>
          <a:p>
            <a:r>
              <a:rPr lang="en-US" altLang="zh-CN" b="1" dirty="0">
                <a:solidFill>
                  <a:srgbClr val="FFFF00"/>
                </a:solidFill>
              </a:rPr>
              <a:t>10.3/10.4--</a:t>
            </a:r>
            <a:r>
              <a:rPr lang="zh-CN" altLang="en-US" b="1" dirty="0">
                <a:solidFill>
                  <a:srgbClr val="FFFF00"/>
                </a:solidFill>
              </a:rPr>
              <a:t>美的</a:t>
            </a:r>
            <a:r>
              <a:rPr lang="en-US" altLang="zh-CN" b="1" dirty="0">
                <a:solidFill>
                  <a:srgbClr val="FFFF00"/>
                </a:solidFill>
              </a:rPr>
              <a:t>10</a:t>
            </a:r>
            <a:r>
              <a:rPr lang="zh-CN" altLang="en-US" b="1" dirty="0">
                <a:solidFill>
                  <a:srgbClr val="FFFF00"/>
                </a:solidFill>
              </a:rPr>
              <a:t>公斤滚筒洗衣机</a:t>
            </a:r>
            <a:r>
              <a:rPr lang="en-US" altLang="zh-CN" b="1" dirty="0">
                <a:solidFill>
                  <a:srgbClr val="FFFF00"/>
                </a:solidFill>
              </a:rPr>
              <a:t>    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en-US" altLang="zh-CN" b="1" dirty="0">
                <a:solidFill>
                  <a:srgbClr val="FFFF00"/>
                </a:solidFill>
              </a:rPr>
              <a:t>10.5/10.6--</a:t>
            </a:r>
            <a:r>
              <a:rPr lang="zh-CN" altLang="en-US" b="1" dirty="0">
                <a:solidFill>
                  <a:srgbClr val="FFFF00"/>
                </a:solidFill>
              </a:rPr>
              <a:t>美的</a:t>
            </a:r>
            <a:r>
              <a:rPr lang="en-US" altLang="zh-CN" b="1" dirty="0">
                <a:solidFill>
                  <a:srgbClr val="FFFF00"/>
                </a:solidFill>
              </a:rPr>
              <a:t>532L</a:t>
            </a:r>
            <a:r>
              <a:rPr lang="zh-CN" altLang="en-US" b="1" dirty="0">
                <a:solidFill>
                  <a:srgbClr val="FFFF00"/>
                </a:solidFill>
              </a:rPr>
              <a:t>双开门冰箱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36285" y="2160524"/>
            <a:ext cx="1289685" cy="19462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7038" t="12246" r="18539" b="15345"/>
          <a:stretch>
            <a:fillRect/>
          </a:stretch>
        </p:blipFill>
        <p:spPr>
          <a:xfrm>
            <a:off x="4257278" y="3796082"/>
            <a:ext cx="1447698" cy="162761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81639" y="1850439"/>
            <a:ext cx="1105535" cy="3683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￥</a:t>
            </a:r>
            <a:r>
              <a:rPr lang="en-US" altLang="zh-CN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649</a:t>
            </a: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元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2815523" y="1275702"/>
            <a:ext cx="1172845" cy="3683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￥</a:t>
            </a:r>
            <a:r>
              <a:rPr lang="en-US" altLang="zh-CN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5999</a:t>
            </a: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元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1351280" y="5438311"/>
            <a:ext cx="1311910" cy="3683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￥</a:t>
            </a:r>
            <a:r>
              <a:rPr lang="en-US" altLang="zh-CN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2299</a:t>
            </a: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元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4519945" y="5491414"/>
            <a:ext cx="1105535" cy="3683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￥</a:t>
            </a:r>
            <a:r>
              <a:rPr lang="en-US" altLang="zh-CN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599</a:t>
            </a:r>
            <a:r>
              <a:rPr lang="zh-CN" altLang="en-US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元</a:t>
            </a:r>
            <a:endParaRPr lang="zh-CN" altLang="en-US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9149082" y="6214315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466253" y="1760617"/>
            <a:ext cx="1890946" cy="366307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236278" y="2966720"/>
            <a:ext cx="1712884" cy="2456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0934" b="10555"/>
          <a:stretch>
            <a:fillRect/>
          </a:stretch>
        </p:blipFill>
        <p:spPr>
          <a:xfrm>
            <a:off x="0" y="123033"/>
            <a:ext cx="12192000" cy="6611934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98845" y="2044005"/>
            <a:ext cx="810006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A3&amp;Q7草签/正签客户</a:t>
            </a:r>
            <a:r>
              <a:rPr lang="zh-CN" altLang="en-US" sz="28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赠送</a:t>
            </a:r>
            <a:endParaRPr lang="zh-CN" altLang="en-US" sz="28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40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40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个贝刻摄像头</a:t>
            </a:r>
            <a:endParaRPr lang="zh-CN" altLang="en-US" sz="4000" b="1" dirty="0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5198845" y="3590725"/>
            <a:ext cx="44945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ln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价值</a:t>
            </a:r>
            <a:r>
              <a:rPr lang="en-US" sz="3600" b="1" dirty="0">
                <a:ln>
                  <a:noFill/>
                </a:ln>
                <a:gradFill>
                  <a:gsLst>
                    <a:gs pos="50000">
                      <a:schemeClr val="accent3"/>
                    </a:gs>
                    <a:gs pos="0">
                      <a:schemeClr val="accent3">
                        <a:lumMod val="25000"/>
                        <a:lumOff val="75000"/>
                      </a:schemeClr>
                    </a:gs>
                    <a:gs pos="100000">
                      <a:schemeClr val="accent3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9900元</a:t>
            </a:r>
            <a:r>
              <a:rPr lang="en-US" sz="2800" b="1" dirty="0">
                <a:ln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贝刻摄像头 </a:t>
            </a:r>
            <a:endParaRPr lang="en-US" sz="2800" b="1" dirty="0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sz="2000" b="1" dirty="0">
                <a:ln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1(</a:t>
            </a:r>
            <a:r>
              <a:rPr lang="zh-CN" altLang="en-US" sz="2000" b="1" dirty="0">
                <a:ln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客厅</a:t>
            </a:r>
            <a:r>
              <a:rPr lang="en-US" sz="2000" b="1" dirty="0">
                <a:ln>
                  <a:noFill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)+2（厨房1+卧室1）</a:t>
            </a:r>
            <a:endParaRPr lang="en-US" sz="2000" b="1" dirty="0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198845" y="4643174"/>
            <a:ext cx="3343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*[仅限活动期草签、正签客户享受]</a:t>
            </a:r>
            <a:endParaRPr lang="en-US" altLang="zh-CN" sz="16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 8" descr="0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9405" y="1467251"/>
            <a:ext cx="3903813" cy="3923498"/>
          </a:xfrm>
          <a:prstGeom prst="rect">
            <a:avLst/>
          </a:prstGeom>
        </p:spPr>
      </p:pic>
      <p:sp>
        <p:nvSpPr>
          <p:cNvPr id="10" name="文本占位符 3" descr="7b0a202020202262756c6c6574223a20227b5c2263617465676f727949645c223a31303030352c5c2274656d706c61746549645c223a32303233313539337d220a7d0a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171449" y="275590"/>
            <a:ext cx="4034791" cy="445135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</p:spPr>
        <p:txBody>
          <a:bodyPr vert="horz" lIns="90000" tIns="46800" rIns="90000" bIns="46800" rtlCol="0">
            <a:normAutofit fontScale="80000" lnSpcReduction="1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Blip>
                <a:blip r:embed="rId9"/>
              </a:buBlip>
            </a:pPr>
            <a:r>
              <a:rPr lang="en-US" altLang="zh-CN" sz="2400" b="1" dirty="0">
                <a:solidFill>
                  <a:schemeClr val="bg1"/>
                </a:solidFill>
              </a:rPr>
              <a:t> 9.29-10.6</a:t>
            </a:r>
            <a:r>
              <a:rPr lang="zh-CN" altLang="en-US" sz="2400" b="1" dirty="0">
                <a:solidFill>
                  <a:schemeClr val="bg1"/>
                </a:solidFill>
              </a:rPr>
              <a:t>国庆专属活动爆点</a:t>
            </a:r>
            <a:r>
              <a:rPr lang="en-US" altLang="zh-CN" sz="2400" b="1" dirty="0">
                <a:solidFill>
                  <a:schemeClr val="bg1"/>
                </a:solidFill>
              </a:rPr>
              <a:t>【</a:t>
            </a:r>
            <a:r>
              <a:rPr lang="zh-CN" altLang="en-US" sz="2400" b="1" dirty="0">
                <a:solidFill>
                  <a:schemeClr val="bg1"/>
                </a:solidFill>
              </a:rPr>
              <a:t>二</a:t>
            </a:r>
            <a:r>
              <a:rPr lang="en-US" altLang="zh-CN" sz="2400" b="1" dirty="0">
                <a:solidFill>
                  <a:schemeClr val="bg1"/>
                </a:solidFill>
              </a:rPr>
              <a:t>】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9149082" y="6214315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4754502" y="4540740"/>
            <a:ext cx="14535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999652" y="4532885"/>
            <a:ext cx="14535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9254229" y="4525030"/>
            <a:ext cx="14535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647804" y="1296446"/>
            <a:ext cx="805403" cy="1254543"/>
          </a:xfrm>
          <a:prstGeom prst="rect">
            <a:avLst/>
          </a:prstGeom>
          <a:solidFill>
            <a:srgbClr val="FED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pitchFamily="2" charset="-122"/>
              <a:ea typeface="字魂5号-无外润黑体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093495" y="1999132"/>
            <a:ext cx="3769360" cy="2435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全新量房礼包</a:t>
            </a:r>
            <a:endParaRPr lang="en-US" altLang="zh-CN" sz="3600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助力高质量量房服务</a:t>
            </a:r>
            <a:endParaRPr lang="zh-CN" altLang="en-US" sz="2000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600" b="1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圣都定制</a:t>
            </a:r>
            <a:r>
              <a:rPr lang="en-US" altLang="zh-CN" sz="24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</a:t>
            </a:r>
            <a:r>
              <a:rPr lang="zh-CN" altLang="en-US" sz="2400" u="sng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专属量房礼包</a:t>
            </a:r>
            <a:endParaRPr lang="zh-CN" altLang="en-US" sz="2400" u="sng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圣都帆布袋-0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2188" t="22259" r="14493"/>
          <a:stretch>
            <a:fillRect/>
          </a:stretch>
        </p:blipFill>
        <p:spPr>
          <a:xfrm>
            <a:off x="8694834" y="1439658"/>
            <a:ext cx="2012950" cy="2620010"/>
          </a:xfrm>
          <a:prstGeom prst="rect">
            <a:avLst/>
          </a:prstGeom>
        </p:spPr>
      </p:pic>
      <p:pic>
        <p:nvPicPr>
          <p:cNvPr id="3" name="图片 2" descr="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86252" y="2161095"/>
            <a:ext cx="2012950" cy="20341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38479" y="4314825"/>
            <a:ext cx="2699385" cy="146458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76232" y="4291771"/>
            <a:ext cx="1268095" cy="1685925"/>
          </a:xfrm>
          <a:prstGeom prst="rect">
            <a:avLst/>
          </a:prstGeom>
        </p:spPr>
      </p:pic>
      <p:sp>
        <p:nvSpPr>
          <p:cNvPr id="14" name="文本占位符 3" descr="7b0a202020202262756c6c6574223a20227b5c2263617465676f727949645c223a31303030352c5c2274656d706c61746549645c223a32303233313539337d220a7d0a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34009" y="417830"/>
            <a:ext cx="4034791" cy="445135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</p:spPr>
        <p:txBody>
          <a:bodyPr vert="horz" lIns="90000" tIns="46800" rIns="90000" bIns="46800" rtlCol="0">
            <a:normAutofit fontScale="80000" lnSpcReduction="1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Blip>
                <a:blip r:embed="rId10"/>
              </a:buBlip>
            </a:pPr>
            <a:r>
              <a:rPr lang="en-US" altLang="zh-CN" sz="2400" b="1" dirty="0">
                <a:solidFill>
                  <a:schemeClr val="bg1"/>
                </a:solidFill>
              </a:rPr>
              <a:t> 9.29-10.6</a:t>
            </a:r>
            <a:r>
              <a:rPr lang="zh-CN" altLang="en-US" sz="2400" b="1" dirty="0">
                <a:solidFill>
                  <a:schemeClr val="bg1"/>
                </a:solidFill>
              </a:rPr>
              <a:t>国庆专属活动爆点</a:t>
            </a:r>
            <a:r>
              <a:rPr lang="en-US" altLang="zh-CN" sz="2400" b="1" dirty="0">
                <a:solidFill>
                  <a:schemeClr val="bg1"/>
                </a:solidFill>
              </a:rPr>
              <a:t>【</a:t>
            </a:r>
            <a:r>
              <a:rPr lang="zh-CN" altLang="en-US" sz="2400" b="1" dirty="0">
                <a:solidFill>
                  <a:schemeClr val="bg1"/>
                </a:solidFill>
              </a:rPr>
              <a:t>三</a:t>
            </a:r>
            <a:r>
              <a:rPr lang="en-US" altLang="zh-CN" sz="2400" b="1" dirty="0">
                <a:solidFill>
                  <a:schemeClr val="bg1"/>
                </a:solidFill>
              </a:rPr>
              <a:t>】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9149082" y="6214315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10934" b="10555"/>
          <a:stretch>
            <a:fillRect/>
          </a:stretch>
        </p:blipFill>
        <p:spPr>
          <a:xfrm>
            <a:off x="0" y="123033"/>
            <a:ext cx="12192000" cy="6611934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721922" y="1801367"/>
            <a:ext cx="72009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大部总</a:t>
            </a:r>
            <a:r>
              <a:rPr lang="zh-CN" altLang="en-US" sz="88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特权</a:t>
            </a:r>
            <a:endParaRPr lang="zh-CN" altLang="en-US" sz="6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66403" y="4449119"/>
            <a:ext cx="5271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活动细则：</a:t>
            </a:r>
            <a:endParaRPr lang="zh-CN" altLang="en-US" sz="1600" dirty="0"/>
          </a:p>
          <a:p>
            <a:r>
              <a:rPr lang="en-US" altLang="zh-CN" sz="1600" dirty="0"/>
              <a:t>9.29-10.6</a:t>
            </a:r>
            <a:r>
              <a:rPr lang="zh-CN" altLang="en-US" sz="1600" dirty="0"/>
              <a:t>期间，南北两个大部总各享有</a:t>
            </a:r>
            <a:r>
              <a:rPr lang="en-US" altLang="zh-CN" sz="1600" dirty="0"/>
              <a:t>5</a:t>
            </a:r>
            <a:r>
              <a:rPr lang="zh-CN" altLang="en-US" sz="1600" dirty="0"/>
              <a:t>个神秘电器</a:t>
            </a:r>
            <a:endParaRPr lang="en-US" altLang="zh-CN" sz="1600" dirty="0"/>
          </a:p>
          <a:p>
            <a:r>
              <a:rPr lang="zh-CN" altLang="en-US" sz="1600" dirty="0"/>
              <a:t>神之一笔助力签单</a:t>
            </a:r>
            <a:r>
              <a:rPr lang="en-US" altLang="zh-CN" sz="1600" dirty="0"/>
              <a:t>~</a:t>
            </a:r>
            <a:endParaRPr lang="en-US" altLang="zh-CN" sz="16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注：需申请配置在</a:t>
            </a:r>
            <a:r>
              <a:rPr lang="en-US" altLang="zh-CN" sz="2400" dirty="0">
                <a:solidFill>
                  <a:srgbClr val="C00000"/>
                </a:solidFill>
              </a:rPr>
              <a:t>HOME</a:t>
            </a:r>
            <a:r>
              <a:rPr lang="zh-CN" altLang="en-US" sz="2400" dirty="0">
                <a:solidFill>
                  <a:srgbClr val="C00000"/>
                </a:solidFill>
              </a:rPr>
              <a:t>优惠项目中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7" name="http://photo-static-api.fotomore.com/creative/vcg/400/new/VCG41N1223071973.jpg?uid=386&amp;timestamp=1695809526&amp;sign=a50980c2e66698fea35cdf44a688cb7b" descr="templates\picture_hover\&amp;pky380_sjzg_VCG41N1223071973&amp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34" y="1605915"/>
            <a:ext cx="4265930" cy="4265930"/>
          </a:xfrm>
          <a:prstGeom prst="rect">
            <a:avLst/>
          </a:prstGeom>
        </p:spPr>
      </p:pic>
      <p:sp>
        <p:nvSpPr>
          <p:cNvPr id="9" name="文本占位符 3" descr="7b0a202020202262756c6c6574223a20227b5c2263617465676f727949645c223a31303030352c5c2274656d706c61746549645c223a32303233313539337d220a7d0a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54958" y="458470"/>
            <a:ext cx="4034791" cy="445135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</p:spPr>
        <p:txBody>
          <a:bodyPr vert="horz" lIns="90000" tIns="46800" rIns="90000" bIns="46800" rtlCol="0">
            <a:normAutofit fontScale="80000" lnSpcReduction="1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Blip>
                <a:blip r:embed="rId6"/>
              </a:buBlip>
            </a:pPr>
            <a:r>
              <a:rPr lang="en-US" altLang="zh-CN" sz="2400" b="1" dirty="0">
                <a:solidFill>
                  <a:schemeClr val="bg1"/>
                </a:solidFill>
              </a:rPr>
              <a:t> 9.29-10.6</a:t>
            </a:r>
            <a:r>
              <a:rPr lang="zh-CN" altLang="en-US" sz="2400" b="1" dirty="0">
                <a:solidFill>
                  <a:schemeClr val="bg1"/>
                </a:solidFill>
              </a:rPr>
              <a:t>国庆专属活动爆点</a:t>
            </a:r>
            <a:r>
              <a:rPr lang="en-US" altLang="zh-CN" sz="2400" b="1" dirty="0">
                <a:solidFill>
                  <a:schemeClr val="bg1"/>
                </a:solidFill>
              </a:rPr>
              <a:t>【</a:t>
            </a:r>
            <a:r>
              <a:rPr lang="zh-CN" altLang="en-US" sz="2400" b="1" dirty="0">
                <a:solidFill>
                  <a:schemeClr val="bg1"/>
                </a:solidFill>
              </a:rPr>
              <a:t>四</a:t>
            </a:r>
            <a:r>
              <a:rPr lang="en-US" altLang="zh-CN" sz="2400" b="1" dirty="0">
                <a:solidFill>
                  <a:schemeClr val="bg1"/>
                </a:solidFill>
              </a:rPr>
              <a:t>】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4710" y="3633714"/>
            <a:ext cx="4809424" cy="646331"/>
          </a:xfrm>
          <a:prstGeom prst="rect">
            <a:avLst/>
          </a:prstGeom>
          <a:solidFill>
            <a:srgbClr val="A4000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南北大部各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神秘电器助力签单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9149082" y="6214315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5805807" y="5594696"/>
            <a:ext cx="33432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*[仅限活动期草签、正签客户享受]</a:t>
            </a:r>
            <a:endParaRPr lang="en-US" altLang="zh-CN" sz="16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715327" y="554166"/>
            <a:ext cx="10761345" cy="5890895"/>
          </a:xfrm>
          <a:prstGeom prst="roundRect">
            <a:avLst>
              <a:gd name="adj" fmla="val 254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pic>
        <p:nvPicPr>
          <p:cNvPr id="1030" name="Picture 6" descr="https://img2.baidu.com/it/u=2023746211,3890917250&amp;fm=253&amp;fmt=auto&amp;app=138&amp;f=JPEG?w=500&amp;h=5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53"/>
          <a:stretch>
            <a:fillRect/>
          </a:stretch>
        </p:blipFill>
        <p:spPr bwMode="auto">
          <a:xfrm>
            <a:off x="967763" y="3499614"/>
            <a:ext cx="3351530" cy="276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45810" y="608965"/>
            <a:ext cx="4817110" cy="540321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169670" y="924560"/>
            <a:ext cx="436435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关于整装套餐管理费收取标准调整的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通知</a:t>
            </a:r>
            <a:endParaRPr lang="zh-CN" sz="3600" b="1" dirty="0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7663" y="3869356"/>
            <a:ext cx="4649002" cy="4235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5133439" y="1092800"/>
            <a:ext cx="1925121" cy="1925121"/>
          </a:xfrm>
          <a:prstGeom prst="ellipse">
            <a:avLst/>
          </a:prstGeom>
          <a:gradFill>
            <a:gsLst>
              <a:gs pos="0">
                <a:srgbClr val="F7DCC3"/>
              </a:gs>
              <a:gs pos="100000">
                <a:srgbClr val="F7DCC3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08341" y="1492132"/>
            <a:ext cx="1775318" cy="868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叁</a:t>
            </a:r>
            <a:endParaRPr lang="zh-CN" altLang="en-US" sz="8000" dirty="0">
              <a:solidFill>
                <a:schemeClr val="bg1"/>
              </a:solidFill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70033" y="3116805"/>
            <a:ext cx="6229590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en-US" altLang="zh-CN" sz="8800" b="1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BC</a:t>
            </a:r>
            <a:r>
              <a:rPr lang="zh-CN" altLang="en-US" sz="8800" b="1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端利益点</a:t>
            </a:r>
            <a:endParaRPr lang="zh-CN" altLang="en-US" sz="8800" b="1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437656" y="801379"/>
            <a:ext cx="4955293" cy="4169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7350" indent="-387350">
              <a:buFont typeface="Arial" panose="020B0604020202020204" pitchFamily="34" charset="0"/>
              <a:buChar char="•"/>
            </a:pPr>
            <a:r>
              <a:rPr lang="en-US" sz="271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71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端客户活动一览</a:t>
            </a:r>
            <a:endParaRPr lang="zh-CN" altLang="en-US" sz="271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" y="4972120"/>
            <a:ext cx="12191731" cy="136019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79400" dist="50800" dir="8100000" algn="tr" rotWithShape="0">
              <a:srgbClr val="FA603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525" dirty="0">
              <a:latin typeface="汉仪综艺体简" panose="02010609000101010101" charset="-122"/>
              <a:ea typeface="汉仪综艺体简" panose="02010609000101010101" charset="-122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470719" y="1854049"/>
            <a:ext cx="2137599" cy="4005309"/>
          </a:xfrm>
          <a:prstGeom prst="roundRect">
            <a:avLst>
              <a:gd name="adj" fmla="val 9758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7418" tIns="38709" rIns="77418" bIns="38709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525">
              <a:cs typeface="汉仪中简黑简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470719" y="1854049"/>
            <a:ext cx="2137599" cy="4005309"/>
          </a:xfrm>
          <a:custGeom>
            <a:avLst/>
            <a:gdLst>
              <a:gd name="adj" fmla="val 9758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76" h="7450">
                <a:moveTo>
                  <a:pt x="395" y="183"/>
                </a:moveTo>
                <a:cubicBezTo>
                  <a:pt x="271" y="183"/>
                  <a:pt x="171" y="283"/>
                  <a:pt x="171" y="407"/>
                </a:cubicBezTo>
                <a:lnTo>
                  <a:pt x="171" y="7043"/>
                </a:lnTo>
                <a:cubicBezTo>
                  <a:pt x="171" y="7167"/>
                  <a:pt x="271" y="7268"/>
                  <a:pt x="395" y="7268"/>
                </a:cubicBezTo>
                <a:lnTo>
                  <a:pt x="3581" y="7268"/>
                </a:lnTo>
                <a:cubicBezTo>
                  <a:pt x="3705" y="7268"/>
                  <a:pt x="3806" y="7167"/>
                  <a:pt x="3806" y="7043"/>
                </a:cubicBezTo>
                <a:lnTo>
                  <a:pt x="3806" y="407"/>
                </a:lnTo>
                <a:cubicBezTo>
                  <a:pt x="3806" y="283"/>
                  <a:pt x="3705" y="183"/>
                  <a:pt x="3581" y="183"/>
                </a:cubicBezTo>
                <a:lnTo>
                  <a:pt x="3048" y="183"/>
                </a:lnTo>
                <a:lnTo>
                  <a:pt x="3048" y="223"/>
                </a:lnTo>
                <a:cubicBezTo>
                  <a:pt x="3048" y="345"/>
                  <a:pt x="2948" y="445"/>
                  <a:pt x="2826" y="445"/>
                </a:cubicBezTo>
                <a:lnTo>
                  <a:pt x="1151" y="445"/>
                </a:lnTo>
                <a:cubicBezTo>
                  <a:pt x="1028" y="445"/>
                  <a:pt x="928" y="345"/>
                  <a:pt x="928" y="223"/>
                </a:cubicBezTo>
                <a:lnTo>
                  <a:pt x="928" y="183"/>
                </a:lnTo>
                <a:lnTo>
                  <a:pt x="395" y="183"/>
                </a:lnTo>
                <a:close/>
                <a:moveTo>
                  <a:pt x="388" y="0"/>
                </a:moveTo>
                <a:lnTo>
                  <a:pt x="928" y="0"/>
                </a:lnTo>
                <a:lnTo>
                  <a:pt x="3048" y="0"/>
                </a:lnTo>
                <a:lnTo>
                  <a:pt x="3588" y="0"/>
                </a:lnTo>
                <a:cubicBezTo>
                  <a:pt x="3802" y="0"/>
                  <a:pt x="3976" y="174"/>
                  <a:pt x="3976" y="388"/>
                </a:cubicBezTo>
                <a:lnTo>
                  <a:pt x="3976" y="7062"/>
                </a:lnTo>
                <a:cubicBezTo>
                  <a:pt x="3976" y="7276"/>
                  <a:pt x="3802" y="7450"/>
                  <a:pt x="3588" y="7450"/>
                </a:cubicBezTo>
                <a:lnTo>
                  <a:pt x="388" y="7450"/>
                </a:lnTo>
                <a:cubicBezTo>
                  <a:pt x="174" y="7450"/>
                  <a:pt x="0" y="7276"/>
                  <a:pt x="0" y="7062"/>
                </a:cubicBezTo>
                <a:lnTo>
                  <a:pt x="0" y="388"/>
                </a:lnTo>
                <a:cubicBezTo>
                  <a:pt x="0" y="174"/>
                  <a:pt x="174" y="0"/>
                  <a:pt x="3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7418" tIns="38709" rIns="77418" bIns="0" rtlCol="0" anchor="ctr">
            <a:noAutofit/>
          </a:bodyPr>
          <a:lstStyle/>
          <a:p>
            <a:pPr algn="ctr"/>
            <a:endParaRPr lang="zh-CN" altLang="en-US" sz="1525">
              <a:cs typeface="汉仪中简黑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70676" y="2648627"/>
            <a:ext cx="1790830" cy="469039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/>
          <a:p>
            <a:pPr lvl="0" algn="just">
              <a:buClrTx/>
              <a:buSzTx/>
              <a:buFontTx/>
            </a:pPr>
            <a:r>
              <a:rPr lang="en-US" sz="3050" dirty="0">
                <a:ln w="6350">
                  <a:noFill/>
                </a:ln>
                <a:solidFill>
                  <a:srgbClr val="C00000"/>
                </a:solidFill>
                <a:latin typeface="方正兰亭粗黑简体" panose="02000500000000000000" charset="-122"/>
                <a:ea typeface="方正兰亭粗黑简体" panose="02000500000000000000" charset="-122"/>
                <a:cs typeface="汉仪中简黑简" panose="00020600040101010101" charset="-122"/>
                <a:sym typeface="+mn-ea"/>
              </a:rPr>
              <a:t>01</a:t>
            </a:r>
            <a:endParaRPr lang="en-US" sz="3050" dirty="0">
              <a:ln w="6350">
                <a:noFill/>
              </a:ln>
              <a:solidFill>
                <a:srgbClr val="C00000"/>
              </a:solidFill>
              <a:latin typeface="方正兰亭粗黑简体" panose="02000500000000000000" charset="-122"/>
              <a:ea typeface="方正兰亭粗黑简体" panose="02000500000000000000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070676" y="3137173"/>
            <a:ext cx="1800507" cy="26052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1695" b="1" dirty="0">
                <a:ln w="6350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到店好礼</a:t>
            </a:r>
            <a:endParaRPr lang="zh-CN" altLang="en-US" sz="1695" b="1" dirty="0">
              <a:ln w="6350">
                <a:noFill/>
              </a:ln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070675" y="3516354"/>
            <a:ext cx="1791368" cy="42441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510"/>
              </a:spcBef>
              <a:spcAft>
                <a:spcPts val="510"/>
              </a:spcAft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到店领取，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五谷丰登礼包全城派送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领完即止</a:t>
            </a:r>
            <a:endParaRPr lang="zh-CN" altLang="en-US" sz="1185" b="1" dirty="0">
              <a:solidFill>
                <a:srgbClr val="FB62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06657" y="2651853"/>
            <a:ext cx="1790830" cy="469039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/>
          <a:p>
            <a:pPr lvl="0" algn="just">
              <a:buClrTx/>
              <a:buSzTx/>
              <a:buFontTx/>
            </a:pPr>
            <a:r>
              <a:rPr lang="en-US" sz="3050" dirty="0">
                <a:ln w="6350">
                  <a:noFill/>
                </a:ln>
                <a:solidFill>
                  <a:srgbClr val="C00000"/>
                </a:solidFill>
                <a:latin typeface="方正兰亭粗黑简体" panose="02000500000000000000" charset="-122"/>
                <a:ea typeface="方正兰亭粗黑简体" panose="02000500000000000000" charset="-122"/>
                <a:cs typeface="汉仪中简黑简" panose="00020600040101010101" charset="-122"/>
                <a:sym typeface="+mn-ea"/>
              </a:rPr>
              <a:t>02</a:t>
            </a:r>
            <a:endParaRPr lang="en-US" sz="3050" dirty="0">
              <a:ln w="6350">
                <a:noFill/>
              </a:ln>
              <a:solidFill>
                <a:srgbClr val="C00000"/>
              </a:solidFill>
              <a:latin typeface="方正兰亭粗黑简体" panose="02000500000000000000" charset="-122"/>
              <a:ea typeface="方正兰亭粗黑简体" panose="02000500000000000000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6344268" y="3151986"/>
            <a:ext cx="1800507" cy="26052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695" b="1" dirty="0">
                <a:ln w="6350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签约好礼</a:t>
            </a:r>
            <a:r>
              <a:rPr lang="en-US" altLang="zh-CN" sz="1695" b="1" dirty="0">
                <a:ln w="6350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1+1 </a:t>
            </a:r>
            <a:endParaRPr lang="zh-CN" altLang="zh-CN" sz="1695" b="1" dirty="0">
              <a:ln w="6350">
                <a:noFill/>
              </a:ln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2637" y="2651853"/>
            <a:ext cx="1790830" cy="469039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/>
          <a:p>
            <a:pPr lvl="0" algn="just">
              <a:buClrTx/>
              <a:buSzTx/>
              <a:buFontTx/>
            </a:pPr>
            <a:r>
              <a:rPr lang="en-US" sz="3050" dirty="0">
                <a:ln w="6350">
                  <a:noFill/>
                </a:ln>
                <a:solidFill>
                  <a:srgbClr val="C00000"/>
                </a:solidFill>
                <a:latin typeface="方正兰亭粗黑简体" panose="02000500000000000000" charset="-122"/>
                <a:ea typeface="方正兰亭粗黑简体" panose="02000500000000000000" charset="-122"/>
                <a:cs typeface="汉仪中简黑简" panose="00020600040101010101" charset="-122"/>
                <a:sym typeface="+mn-ea"/>
              </a:rPr>
              <a:t>03</a:t>
            </a:r>
            <a:endParaRPr lang="en-US" sz="3050" dirty="0">
              <a:ln w="6350">
                <a:noFill/>
              </a:ln>
              <a:solidFill>
                <a:srgbClr val="C00000"/>
              </a:solidFill>
              <a:latin typeface="方正兰亭粗黑简体" panose="02000500000000000000" charset="-122"/>
              <a:ea typeface="方正兰亭粗黑简体" panose="02000500000000000000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942637" y="3140399"/>
            <a:ext cx="1800507" cy="26052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1695" b="1" dirty="0">
                <a:ln w="6350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汉仪中简黑简" panose="00020600040101010101" charset="-122"/>
                <a:sym typeface="+mn-ea"/>
              </a:rPr>
              <a:t>嗨购圣都</a:t>
            </a:r>
            <a:endParaRPr lang="zh-CN" altLang="en-US" sz="1695" b="1" dirty="0">
              <a:ln w="6350">
                <a:noFill/>
              </a:ln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2030387" y="5974410"/>
            <a:ext cx="1018800" cy="18979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510"/>
              </a:spcBef>
              <a:spcAft>
                <a:spcPts val="510"/>
              </a:spcAft>
            </a:pPr>
            <a:r>
              <a:rPr lang="zh-CN" altLang="en-US" sz="1185" dirty="0">
                <a:solidFill>
                  <a:schemeClr val="bg1"/>
                </a:solidFill>
                <a:latin typeface="方正兰亭粗黑简体" panose="02000500000000000000" charset="-122"/>
                <a:ea typeface="方正兰亭粗黑简体" panose="02000500000000000000" charset="-122"/>
                <a:sym typeface="+mn-ea"/>
              </a:rPr>
              <a:t>现场氛围示意</a:t>
            </a:r>
            <a:endParaRPr lang="zh-CN" altLang="en-US" sz="1185" dirty="0">
              <a:solidFill>
                <a:schemeClr val="bg1"/>
              </a:solidFill>
              <a:latin typeface="方正兰亭粗黑简体" panose="02000500000000000000" charset="-122"/>
              <a:ea typeface="方正兰亭粗黑简体" panose="02000500000000000000" charset="-122"/>
              <a:sym typeface="+mn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187307" y="2394867"/>
            <a:ext cx="0" cy="1859253"/>
          </a:xfrm>
          <a:prstGeom prst="line">
            <a:avLst/>
          </a:prstGeom>
          <a:ln>
            <a:solidFill>
              <a:srgbClr val="FFD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594793" y="2364760"/>
            <a:ext cx="0" cy="1859253"/>
          </a:xfrm>
          <a:prstGeom prst="line">
            <a:avLst/>
          </a:prstGeom>
          <a:ln>
            <a:solidFill>
              <a:srgbClr val="FFD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6252717" y="3568796"/>
            <a:ext cx="2281684" cy="73850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整装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签约即享【金蛋礼】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zh-CN" sz="1200" b="1" dirty="0">
                <a:latin typeface="微软雅黑" panose="020B0503020204020204" charset="-122"/>
                <a:ea typeface="微软雅黑" panose="020B0503020204020204" charset="-122"/>
              </a:rPr>
              <a:t>【圣好中秋定制月饼礼盒】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200" dirty="0"/>
          </a:p>
          <a:p>
            <a:r>
              <a:rPr lang="zh-CN" altLang="en-US" sz="1200" dirty="0"/>
              <a:t>新零售</a:t>
            </a:r>
            <a:r>
              <a:rPr lang="en-US" altLang="zh-CN" sz="1200" dirty="0"/>
              <a:t>3W+</a:t>
            </a:r>
            <a:r>
              <a:rPr lang="zh-CN" altLang="en-US" sz="1200" dirty="0"/>
              <a:t>领取月饼或金蛋礼</a:t>
            </a:r>
            <a:r>
              <a:rPr lang="en-US" altLang="zh-CN" sz="1200" dirty="0"/>
              <a:t>1</a:t>
            </a:r>
            <a:r>
              <a:rPr lang="zh-CN" altLang="en-US" sz="1200" dirty="0"/>
              <a:t>份</a:t>
            </a:r>
            <a:endParaRPr lang="zh-CN" altLang="zh-CN" sz="1050" dirty="0"/>
          </a:p>
        </p:txBody>
      </p: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8917305" y="3519805"/>
            <a:ext cx="1974215" cy="65786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510"/>
              </a:spcBef>
              <a:spcAft>
                <a:spcPts val="510"/>
              </a:spcAft>
            </a:pPr>
            <a:r>
              <a:rPr lang="zh-CN" altLang="en-US" sz="118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国庆期间，手工月饼</a:t>
            </a:r>
            <a:r>
              <a:rPr lang="en-US" altLang="zh-CN" sz="118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DIY</a:t>
            </a:r>
            <a:r>
              <a:rPr lang="zh-CN" altLang="en-US" sz="1185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，花艺冷餐、老板新品发布会，日日尝鲜，各有不同</a:t>
            </a:r>
            <a:endParaRPr lang="zh-CN" altLang="en-US" sz="1185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8304476" y="732563"/>
            <a:ext cx="2796727" cy="4596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030" dirty="0">
                <a:solidFill>
                  <a:srgbClr val="FE9270"/>
                </a:solidFill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SHENGDU</a:t>
            </a:r>
            <a:endParaRPr lang="en-US" altLang="zh-CN" sz="2030" dirty="0">
              <a:solidFill>
                <a:srgbClr val="FE9270"/>
              </a:solidFill>
              <a:latin typeface="方正兰亭粗黑简体" panose="02000500000000000000" charset="-122"/>
              <a:ea typeface="方正兰亭粗黑简体" panose="02000500000000000000" charset="-122"/>
              <a:cs typeface="汉仪综艺体简" panose="02010609000101010101" charset="-122"/>
              <a:sym typeface="+mn-ea"/>
            </a:endParaRPr>
          </a:p>
        </p:txBody>
      </p:sp>
      <p:sp>
        <p:nvSpPr>
          <p:cNvPr id="25" name="Rectangle 8" descr="7b0a202020202262756c6c6574223a20227b5c2263617465676f727949645c223a31303030352c5c2274656d706c61746549645c223a32303233313537397d220a7d0a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831706" y="4157575"/>
            <a:ext cx="3176905" cy="3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海尔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卡萨帝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蜂巢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美的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|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老板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</a:t>
            </a:r>
            <a:r>
              <a:rPr lang="en-US" altLang="zh-CN" sz="1200" b="1" dirty="0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冠珠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8" name="图片 -2147482599" descr="1a3a0b9a282817779dbab4431c58b843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-1" b="65682"/>
          <a:stretch>
            <a:fillRect/>
          </a:stretch>
        </p:blipFill>
        <p:spPr>
          <a:xfrm>
            <a:off x="9153098" y="5040153"/>
            <a:ext cx="1848894" cy="121109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080352" y="5040153"/>
            <a:ext cx="1790831" cy="1224125"/>
          </a:xfrm>
          <a:prstGeom prst="rect">
            <a:avLst/>
          </a:prstGeom>
        </p:spPr>
      </p:pic>
      <p:pic>
        <p:nvPicPr>
          <p:cNvPr id="30" name="图片 29" descr="微信截图_202309021535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8667" y="5040153"/>
            <a:ext cx="1864374" cy="121109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957096" y="455444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活动时间：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9.29-10.31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 dirty="0"/>
          </a:p>
        </p:txBody>
      </p:sp>
      <p:sp>
        <p:nvSpPr>
          <p:cNvPr id="33" name="文本框 32"/>
          <p:cNvSpPr txBox="1"/>
          <p:nvPr/>
        </p:nvSpPr>
        <p:spPr>
          <a:xfrm>
            <a:off x="6267421" y="4555152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国庆：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9.29-10.6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 dirty="0"/>
          </a:p>
        </p:txBody>
      </p:sp>
      <p:sp>
        <p:nvSpPr>
          <p:cNvPr id="34" name="文本框 33"/>
          <p:cNvSpPr txBox="1"/>
          <p:nvPr/>
        </p:nvSpPr>
        <p:spPr>
          <a:xfrm>
            <a:off x="8804320" y="4555152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国庆：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9.29-10.6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 dirty="0"/>
          </a:p>
        </p:txBody>
      </p: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9476341" y="6400345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437656" y="801379"/>
            <a:ext cx="4955293" cy="4169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87350" indent="-387350">
              <a:buFont typeface="Arial" panose="020B0604020202020204" pitchFamily="34" charset="0"/>
              <a:buChar char="•"/>
            </a:pPr>
            <a:r>
              <a:rPr lang="en-US" altLang="zh-CN" sz="271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71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端经纪人活动一览</a:t>
            </a:r>
            <a:endParaRPr lang="zh-CN" altLang="en-US" sz="271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4706" y="4972276"/>
            <a:ext cx="10322408" cy="136019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79400" dist="50800" dir="8100000" algn="tr" rotWithShape="0">
              <a:srgbClr val="FA603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8" tIns="38709" rIns="77418" bIns="38709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525">
              <a:latin typeface="汉仪综艺体简" panose="02010609000101010101" charset="-122"/>
              <a:ea typeface="汉仪综艺体简" panose="02010609000101010101" charset="-122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470719" y="1854049"/>
            <a:ext cx="2137599" cy="4005309"/>
          </a:xfrm>
          <a:prstGeom prst="roundRect">
            <a:avLst>
              <a:gd name="adj" fmla="val 9758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7418" tIns="38709" rIns="77418" bIns="38709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525">
              <a:cs typeface="汉仪中简黑简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1470719" y="1854049"/>
            <a:ext cx="2137599" cy="4005309"/>
          </a:xfrm>
          <a:custGeom>
            <a:avLst/>
            <a:gdLst>
              <a:gd name="adj" fmla="val 9758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76" h="7450">
                <a:moveTo>
                  <a:pt x="395" y="183"/>
                </a:moveTo>
                <a:cubicBezTo>
                  <a:pt x="271" y="183"/>
                  <a:pt x="171" y="283"/>
                  <a:pt x="171" y="407"/>
                </a:cubicBezTo>
                <a:lnTo>
                  <a:pt x="171" y="7043"/>
                </a:lnTo>
                <a:cubicBezTo>
                  <a:pt x="171" y="7167"/>
                  <a:pt x="271" y="7268"/>
                  <a:pt x="395" y="7268"/>
                </a:cubicBezTo>
                <a:lnTo>
                  <a:pt x="3581" y="7268"/>
                </a:lnTo>
                <a:cubicBezTo>
                  <a:pt x="3705" y="7268"/>
                  <a:pt x="3806" y="7167"/>
                  <a:pt x="3806" y="7043"/>
                </a:cubicBezTo>
                <a:lnTo>
                  <a:pt x="3806" y="407"/>
                </a:lnTo>
                <a:cubicBezTo>
                  <a:pt x="3806" y="283"/>
                  <a:pt x="3705" y="183"/>
                  <a:pt x="3581" y="183"/>
                </a:cubicBezTo>
                <a:lnTo>
                  <a:pt x="3048" y="183"/>
                </a:lnTo>
                <a:lnTo>
                  <a:pt x="3048" y="223"/>
                </a:lnTo>
                <a:cubicBezTo>
                  <a:pt x="3048" y="345"/>
                  <a:pt x="2948" y="445"/>
                  <a:pt x="2826" y="445"/>
                </a:cubicBezTo>
                <a:lnTo>
                  <a:pt x="1151" y="445"/>
                </a:lnTo>
                <a:cubicBezTo>
                  <a:pt x="1028" y="445"/>
                  <a:pt x="928" y="345"/>
                  <a:pt x="928" y="223"/>
                </a:cubicBezTo>
                <a:lnTo>
                  <a:pt x="928" y="183"/>
                </a:lnTo>
                <a:lnTo>
                  <a:pt x="395" y="183"/>
                </a:lnTo>
                <a:close/>
                <a:moveTo>
                  <a:pt x="388" y="0"/>
                </a:moveTo>
                <a:lnTo>
                  <a:pt x="928" y="0"/>
                </a:lnTo>
                <a:lnTo>
                  <a:pt x="3048" y="0"/>
                </a:lnTo>
                <a:lnTo>
                  <a:pt x="3588" y="0"/>
                </a:lnTo>
                <a:cubicBezTo>
                  <a:pt x="3802" y="0"/>
                  <a:pt x="3976" y="174"/>
                  <a:pt x="3976" y="388"/>
                </a:cubicBezTo>
                <a:lnTo>
                  <a:pt x="3976" y="7062"/>
                </a:lnTo>
                <a:cubicBezTo>
                  <a:pt x="3976" y="7276"/>
                  <a:pt x="3802" y="7450"/>
                  <a:pt x="3588" y="7450"/>
                </a:cubicBezTo>
                <a:lnTo>
                  <a:pt x="388" y="7450"/>
                </a:lnTo>
                <a:cubicBezTo>
                  <a:pt x="174" y="7450"/>
                  <a:pt x="0" y="7276"/>
                  <a:pt x="0" y="7062"/>
                </a:cubicBezTo>
                <a:lnTo>
                  <a:pt x="0" y="388"/>
                </a:lnTo>
                <a:cubicBezTo>
                  <a:pt x="0" y="174"/>
                  <a:pt x="174" y="0"/>
                  <a:pt x="3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7418" tIns="38709" rIns="77418" bIns="0" rtlCol="0" anchor="ctr">
            <a:noAutofit/>
          </a:bodyPr>
          <a:lstStyle/>
          <a:p>
            <a:pPr algn="ctr"/>
            <a:endParaRPr lang="zh-CN" altLang="en-US" sz="1525">
              <a:cs typeface="汉仪中简黑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9822" y="2692624"/>
            <a:ext cx="1790830" cy="469039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/>
          <a:p>
            <a:pPr lvl="0" algn="just">
              <a:buClrTx/>
              <a:buSzTx/>
              <a:buFontTx/>
            </a:pPr>
            <a:r>
              <a:rPr lang="en-US" sz="3050" dirty="0">
                <a:ln w="6350">
                  <a:noFill/>
                </a:ln>
                <a:solidFill>
                  <a:srgbClr val="C00000"/>
                </a:solidFill>
                <a:latin typeface="方正兰亭粗黑简体" panose="02000500000000000000" charset="-122"/>
                <a:ea typeface="方正兰亭粗黑简体" panose="02000500000000000000" charset="-122"/>
                <a:cs typeface="汉仪中简黑简" panose="00020600040101010101" charset="-122"/>
                <a:sym typeface="+mn-ea"/>
              </a:rPr>
              <a:t>01</a:t>
            </a:r>
            <a:endParaRPr lang="en-US" sz="3050" dirty="0">
              <a:ln w="6350">
                <a:noFill/>
              </a:ln>
              <a:solidFill>
                <a:srgbClr val="C00000"/>
              </a:solidFill>
              <a:latin typeface="方正兰亭粗黑简体" panose="02000500000000000000" charset="-122"/>
              <a:ea typeface="方正兰亭粗黑简体" panose="02000500000000000000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3769366" y="3259979"/>
            <a:ext cx="2449662" cy="52104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95" b="1" dirty="0">
                <a:ln w="6350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奋斗最光荣</a:t>
            </a:r>
            <a:r>
              <a:rPr lang="en-US" altLang="zh-CN" sz="1695" b="1" dirty="0">
                <a:ln w="6350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95" b="1" dirty="0">
                <a:ln w="6350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圣都管吃喝</a:t>
            </a:r>
            <a:endParaRPr lang="zh-CN" altLang="en-US" sz="1695" b="1" dirty="0">
              <a:ln w="6350">
                <a:noFill/>
              </a:ln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buClrTx/>
              <a:buSzTx/>
              <a:buFontTx/>
            </a:pPr>
            <a:endParaRPr lang="zh-CN" altLang="en-US" sz="1695" b="1" dirty="0">
              <a:ln w="6350">
                <a:noFill/>
              </a:ln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3784106" y="3630866"/>
            <a:ext cx="2115571" cy="42441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510"/>
              </a:spcBef>
              <a:spcAft>
                <a:spcPts val="510"/>
              </a:spcAft>
            </a:pPr>
            <a:r>
              <a:rPr lang="zh-CN" altLang="en-US" sz="12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歇歇脚</a:t>
            </a:r>
            <a:r>
              <a:rPr lang="en-US" altLang="zh-CN" sz="12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—</a:t>
            </a:r>
            <a:r>
              <a:rPr lang="zh-CN" altLang="en-US" sz="12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经纪人到店，免费领取矿泉水、小点心</a:t>
            </a:r>
            <a:endParaRPr lang="zh-CN" altLang="en-US" sz="1200" dirty="0"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06657" y="2697233"/>
            <a:ext cx="1790830" cy="469039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/>
          <a:p>
            <a:pPr lvl="0" algn="just">
              <a:buClrTx/>
              <a:buSzTx/>
              <a:buFontTx/>
            </a:pPr>
            <a:r>
              <a:rPr lang="en-US" sz="3050" dirty="0">
                <a:ln w="6350">
                  <a:noFill/>
                </a:ln>
                <a:solidFill>
                  <a:srgbClr val="C00000"/>
                </a:solidFill>
                <a:latin typeface="方正兰亭粗黑简体" panose="02000500000000000000" charset="-122"/>
                <a:ea typeface="方正兰亭粗黑简体" panose="02000500000000000000" charset="-122"/>
                <a:cs typeface="汉仪中简黑简" panose="00020600040101010101" charset="-122"/>
                <a:sym typeface="+mn-ea"/>
              </a:rPr>
              <a:t>02</a:t>
            </a:r>
            <a:endParaRPr lang="en-US" sz="3050" dirty="0">
              <a:ln w="6350">
                <a:noFill/>
              </a:ln>
              <a:solidFill>
                <a:srgbClr val="C00000"/>
              </a:solidFill>
              <a:latin typeface="方正兰亭粗黑简体" panose="02000500000000000000" charset="-122"/>
              <a:ea typeface="方正兰亭粗黑简体" panose="02000500000000000000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6380076" y="3226590"/>
            <a:ext cx="1800507" cy="26052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1695" b="1" dirty="0">
                <a:ln w="6350">
                  <a:noFill/>
                </a:ln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汉仪中简黑简" panose="00020600040101010101" charset="-122"/>
                <a:sym typeface="+mn-ea"/>
              </a:rPr>
              <a:t>陪访抽大奖</a:t>
            </a:r>
            <a:endParaRPr lang="zh-CN" altLang="en-US" sz="1695" b="1" dirty="0">
              <a:ln w="6350">
                <a:noFill/>
              </a:ln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2637" y="2697233"/>
            <a:ext cx="1790830" cy="469039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t" anchorCtr="0">
            <a:spAutoFit/>
          </a:bodyPr>
          <a:lstStyle/>
          <a:p>
            <a:pPr lvl="0" algn="just">
              <a:buClrTx/>
              <a:buSzTx/>
              <a:buFontTx/>
            </a:pPr>
            <a:r>
              <a:rPr lang="en-US" sz="3050" dirty="0">
                <a:ln w="6350">
                  <a:noFill/>
                </a:ln>
                <a:solidFill>
                  <a:srgbClr val="C00000"/>
                </a:solidFill>
                <a:latin typeface="方正兰亭粗黑简体" panose="02000500000000000000" charset="-122"/>
                <a:ea typeface="方正兰亭粗黑简体" panose="02000500000000000000" charset="-122"/>
                <a:cs typeface="汉仪中简黑简" panose="00020600040101010101" charset="-122"/>
                <a:sym typeface="+mn-ea"/>
              </a:rPr>
              <a:t>03</a:t>
            </a:r>
            <a:endParaRPr lang="en-US" sz="3050" dirty="0">
              <a:ln w="6350">
                <a:noFill/>
              </a:ln>
              <a:solidFill>
                <a:srgbClr val="C00000"/>
              </a:solidFill>
              <a:latin typeface="方正兰亭粗黑简体" panose="02000500000000000000" charset="-122"/>
              <a:ea typeface="方正兰亭粗黑简体" panose="02000500000000000000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755841" y="3210445"/>
            <a:ext cx="1800507" cy="276999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C00000"/>
                </a:solidFill>
              </a:rPr>
              <a:t>10.31  </a:t>
            </a:r>
            <a:r>
              <a:rPr lang="zh-CN" altLang="en-US" b="1" dirty="0">
                <a:solidFill>
                  <a:srgbClr val="C00000"/>
                </a:solidFill>
              </a:rPr>
              <a:t>狂欢圣夜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187307" y="2480887"/>
            <a:ext cx="0" cy="1859253"/>
          </a:xfrm>
          <a:prstGeom prst="line">
            <a:avLst/>
          </a:prstGeom>
          <a:ln>
            <a:solidFill>
              <a:srgbClr val="FFD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594793" y="2450780"/>
            <a:ext cx="0" cy="1859253"/>
          </a:xfrm>
          <a:prstGeom prst="line">
            <a:avLst/>
          </a:prstGeom>
          <a:ln>
            <a:solidFill>
              <a:srgbClr val="FFD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6412865" y="3630866"/>
            <a:ext cx="2138152" cy="69679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双节同庆，陪访有礼</a:t>
            </a:r>
            <a:r>
              <a:rPr lang="en-US" altLang="zh-CN" sz="12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--</a:t>
            </a:r>
            <a:r>
              <a:rPr lang="zh-CN" altLang="en-US" sz="1200" dirty="0">
                <a:latin typeface="Aa润行体 (非商业使用)" panose="02010600010101010101" pitchFamily="2" charset="-122"/>
                <a:ea typeface="Aa润行体 (非商业使用)" panose="02010600010101010101" pitchFamily="2" charset="-122"/>
              </a:rPr>
              <a:t>活动期间陪访即可参与抽奖；陪访客户签约整装可再抽惊喜大奖</a:t>
            </a:r>
            <a:endParaRPr lang="zh-CN" altLang="en-US" sz="1200" dirty="0">
              <a:latin typeface="Aa润行体 (非商业使用)" panose="02010600010101010101" pitchFamily="2" charset="-122"/>
              <a:ea typeface="Aa润行体 (非商业使用)" panose="0201060001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8820174" y="3593807"/>
            <a:ext cx="3156159" cy="93416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ea typeface="Aa润行体 (非商业使用)" panose="02010600010101010101" pitchFamily="2" charset="-122"/>
                <a:sym typeface=".AppleSystemUIFont" charset="0"/>
              </a:rPr>
              <a:t>10.1-10.31</a:t>
            </a:r>
            <a:r>
              <a:rPr lang="zh-CN" altLang="en-US" sz="1200" dirty="0">
                <a:ea typeface="Aa润行体 (非商业使用)" panose="02010600010101010101" pitchFamily="2" charset="-122"/>
                <a:sym typeface=".AppleSystemUIFont" charset="0"/>
              </a:rPr>
              <a:t>期间整装成交的一赛道经纪人、</a:t>
            </a:r>
            <a:r>
              <a:rPr lang="en-US" altLang="zh-CN" sz="1200" dirty="0">
                <a:ea typeface="Aa润行体 (非商业使用)" panose="02010600010101010101" pitchFamily="2" charset="-122"/>
                <a:sym typeface=".AppleSystemUIFont" charset="0"/>
              </a:rPr>
              <a:t>CA</a:t>
            </a:r>
            <a:r>
              <a:rPr lang="zh-CN" altLang="en-US" sz="1200" dirty="0">
                <a:ea typeface="Aa润行体 (非商业使用)" panose="02010600010101010101" pitchFamily="2" charset="-122"/>
                <a:sym typeface=".AppleSystemUIFont" charset="0"/>
              </a:rPr>
              <a:t>、总监、大部总受邀参加圣都</a:t>
            </a:r>
            <a:r>
              <a:rPr lang="en-US" altLang="zh-CN" sz="1200" dirty="0">
                <a:ea typeface="Aa润行体 (非商业使用)" panose="02010600010101010101" pitchFamily="2" charset="-122"/>
                <a:sym typeface=".AppleSystemUIFont" charset="0"/>
              </a:rPr>
              <a:t>10.31</a:t>
            </a:r>
            <a:r>
              <a:rPr lang="zh-CN" altLang="en-US" sz="1200" dirty="0">
                <a:ea typeface="Aa润行体 (非商业使用)" panose="02010600010101010101" pitchFamily="2" charset="-122"/>
                <a:sym typeface=".AppleSystemUIFont" charset="0"/>
              </a:rPr>
              <a:t>狂欢抽奖圣夜</a:t>
            </a:r>
            <a:endParaRPr lang="zh-CN" altLang="en-US" sz="1200" dirty="0">
              <a:ea typeface="Aa润行体 (非商业使用)" panose="02010600010101010101" pitchFamily="2" charset="-122"/>
              <a:sym typeface=".AppleSystemUIFont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C00000"/>
                </a:solidFill>
                <a:ea typeface="Aa润行体 (非商业使用)" panose="02010600010101010101" pitchFamily="2" charset="-122"/>
                <a:sym typeface=".AppleSystemUIFont" charset="0"/>
              </a:rPr>
              <a:t>当月成交客户最多的经纪人可获惊喜好礼</a:t>
            </a:r>
            <a:endParaRPr lang="en-US" altLang="zh-CN" sz="1200" dirty="0">
              <a:solidFill>
                <a:srgbClr val="C00000"/>
              </a:solidFill>
              <a:ea typeface="Aa润行体 (非商业使用)" panose="02010600010101010101" pitchFamily="2" charset="-122"/>
              <a:sym typeface=".AppleSystemUIFont" charset="0"/>
            </a:endParaRPr>
          </a:p>
          <a:p>
            <a:pPr>
              <a:lnSpc>
                <a:spcPct val="130000"/>
              </a:lnSpc>
            </a:pPr>
            <a:endParaRPr lang="zh-CN" altLang="en-US" sz="1185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8"/>
            </p:custDataLst>
          </p:nvPr>
        </p:nvSpPr>
        <p:spPr>
          <a:xfrm>
            <a:off x="8304476" y="732563"/>
            <a:ext cx="2796727" cy="4596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030" dirty="0">
                <a:solidFill>
                  <a:srgbClr val="FE9270"/>
                </a:solidFill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SHENGDU</a:t>
            </a:r>
            <a:endParaRPr lang="en-US" altLang="zh-CN" sz="2030" dirty="0">
              <a:solidFill>
                <a:srgbClr val="FE9270"/>
              </a:solidFill>
              <a:latin typeface="方正兰亭粗黑简体" panose="02000500000000000000" charset="-122"/>
              <a:ea typeface="方正兰亭粗黑简体" panose="02000500000000000000" charset="-122"/>
              <a:cs typeface="汉仪综艺体简" panose="0201060900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8788362" y="6096989"/>
            <a:ext cx="2099378" cy="24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</a:rPr>
              <a:t>*图片仅为示意，以实物为准</a:t>
            </a:r>
            <a:endParaRPr lang="zh-CN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500000000000000" charset="-122"/>
              <a:ea typeface="方正兰亭黑简体" panose="02000500000000000000" charset="-122"/>
              <a:cs typeface="方正兰亭黑简体" panose="02000500000000000000" charset="-122"/>
            </a:endParaRPr>
          </a:p>
        </p:txBody>
      </p:sp>
      <p:pic>
        <p:nvPicPr>
          <p:cNvPr id="29" name="图片 5" descr="c9cfd41f62da8039125a4fbec8019ea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21789" r="18378"/>
          <a:stretch>
            <a:fillRect/>
          </a:stretch>
        </p:blipFill>
        <p:spPr>
          <a:xfrm>
            <a:off x="3729770" y="5022079"/>
            <a:ext cx="2263528" cy="1220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41399" y="4330166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活动时间：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9.29-10.31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6301738" y="4340140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国庆：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9.29-10.6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1400" dirty="0"/>
          </a:p>
        </p:txBody>
      </p:sp>
      <p:pic>
        <p:nvPicPr>
          <p:cNvPr id="32" name="Picture 4" descr="https://5b0988e595225.cdn.sohucs.com/images/20171027/706f7dc4a808442d84ab07f722a31152.jpe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362" y="4959097"/>
            <a:ext cx="2218361" cy="133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8695730" y="4399654"/>
            <a:ext cx="203773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资格获取：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9.29-10.31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活动时间：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10.31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50" y="5022194"/>
            <a:ext cx="1492949" cy="1220399"/>
          </a:xfrm>
          <a:prstGeom prst="rect">
            <a:avLst/>
          </a:prstGeom>
        </p:spPr>
      </p:pic>
      <p:pic>
        <p:nvPicPr>
          <p:cNvPr id="35" name="图片 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696913" y="5022079"/>
            <a:ext cx="916215" cy="122039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>
            <p:custDataLst>
              <p:tags r:id="rId17"/>
            </p:custDataLst>
          </p:nvPr>
        </p:nvSpPr>
        <p:spPr>
          <a:xfrm>
            <a:off x="9476341" y="6400345"/>
            <a:ext cx="2099424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*图片仅为示意，以实物为准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4958" y="374904"/>
            <a:ext cx="11082083" cy="6108192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267743" y="1312715"/>
            <a:ext cx="88024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福利多！国庆八连抽！大奖天天中！</a:t>
            </a:r>
            <a:endParaRPr lang="zh-CN" altLang="en-US" sz="4000" b="1" dirty="0">
              <a:solidFill>
                <a:schemeClr val="accent1"/>
              </a:solidFill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125377" y="2092018"/>
            <a:ext cx="90872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highlight>
                  <a:srgbClr val="008080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折扣大！国际大牌材料！限时免升！</a:t>
            </a:r>
            <a:endParaRPr lang="zh-CN" altLang="en-US" sz="4000" b="1" dirty="0">
              <a:solidFill>
                <a:schemeClr val="accent1"/>
              </a:solidFill>
              <a:highlight>
                <a:srgbClr val="008080"/>
              </a:highligh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04996" y="4437584"/>
            <a:ext cx="90295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highlight>
                  <a:srgbClr val="FEDB77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能省心！十怕十诺！保驾护航！</a:t>
            </a:r>
            <a:endParaRPr lang="zh-CN" altLang="en-US" sz="4000" b="1" dirty="0">
              <a:solidFill>
                <a:schemeClr val="accent1"/>
              </a:solidFill>
              <a:highlight>
                <a:srgbClr val="FEDB77"/>
              </a:highligh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801401" y="3658569"/>
            <a:ext cx="91941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highlight>
                  <a:srgbClr val="6E9B65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有保障！贝壳旗下家装直营品牌！</a:t>
            </a:r>
            <a:endParaRPr lang="zh-CN" altLang="en-US" sz="4000" b="1" dirty="0">
              <a:solidFill>
                <a:schemeClr val="accent1"/>
              </a:solidFill>
              <a:highlight>
                <a:srgbClr val="6E9B65"/>
              </a:highligh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725201" y="2938154"/>
            <a:ext cx="108356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highlight>
                  <a:srgbClr val="D0A730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颜值高！双虎新品重庆首发超低价尝鲜！</a:t>
            </a:r>
            <a:endParaRPr lang="zh-CN" altLang="en-US" sz="4000" b="1" dirty="0">
              <a:solidFill>
                <a:schemeClr val="accent1"/>
              </a:solidFill>
              <a:highlight>
                <a:srgbClr val="D0A730"/>
              </a:highligh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571529" y="525420"/>
            <a:ext cx="88024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62000">
                      <a:srgbClr val="DC0268"/>
                    </a:gs>
                    <a:gs pos="0">
                      <a:srgbClr val="5E0C70"/>
                    </a:gs>
                    <a:gs pos="98000">
                      <a:schemeClr val="bg1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highlight>
                  <a:srgbClr val="00FFFF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2023</a:t>
            </a:r>
            <a:r>
              <a:rPr lang="zh-CN" altLang="en-US" sz="4000" b="1" dirty="0">
                <a:solidFill>
                  <a:schemeClr val="accent1"/>
                </a:solidFill>
                <a:highlight>
                  <a:srgbClr val="00FFFF"/>
                </a:highlight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最后一波大放价！</a:t>
            </a:r>
            <a:endParaRPr lang="zh-CN" altLang="en-US" sz="4000" b="1" dirty="0">
              <a:solidFill>
                <a:schemeClr val="accent1"/>
              </a:solidFill>
              <a:highlight>
                <a:srgbClr val="00FFFF"/>
              </a:highligh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/>
      <p:bldP spid="14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31520" y="406400"/>
            <a:ext cx="10905490" cy="6076315"/>
          </a:xfrm>
          <a:prstGeom prst="rect">
            <a:avLst/>
          </a:prstGeom>
          <a:solidFill>
            <a:srgbClr val="FCF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744945" y="909565"/>
          <a:ext cx="8771960" cy="527951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0990"/>
                <a:gridCol w="2338903"/>
                <a:gridCol w="4862067"/>
              </a:tblGrid>
              <a:tr h="4483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十重壕礼</a:t>
                      </a:r>
                      <a:endParaRPr lang="zh-CN" altLang="en-US" sz="1400" spc="12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活动时间</a:t>
                      </a:r>
                      <a:endParaRPr lang="zh-CN" altLang="en-US" sz="1400" spc="12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spc="12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百万补贴</a:t>
                      </a:r>
                      <a:endParaRPr lang="zh-CN" altLang="en-US" sz="1400" spc="12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到店锦鲤</a:t>
                      </a:r>
                      <a:endParaRPr lang="zh-CN" altLang="en-US" sz="1600" b="1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9.2</a:t>
                      </a:r>
                      <a:r>
                        <a:rPr lang="en-US" altLang="zh-CN" sz="1800" b="1" spc="120" baseline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-10.6</a:t>
                      </a:r>
                      <a:endParaRPr lang="zh-CN" altLang="en-US" sz="1800" b="1" spc="120" baseline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到店客户，即可领取</a:t>
                      </a:r>
                      <a:r>
                        <a:rPr lang="zh-CN" altLang="en-US" sz="1400" b="1" spc="12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【五谷丰登粮油包】</a:t>
                      </a:r>
                      <a:endParaRPr lang="zh-CN" altLang="en-US" sz="1400" b="1" spc="120" baseline="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软装锦鲤</a:t>
                      </a:r>
                      <a:endParaRPr lang="zh-CN" altLang="en-US" sz="1600" b="1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9.29-10.6</a:t>
                      </a:r>
                      <a:endParaRPr lang="zh-CN" altLang="en-US" sz="1800" b="1" spc="120" baseline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双虎全系新品尝鲜</a:t>
                      </a: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  12800</a:t>
                      </a: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元搞定两室两厅</a:t>
                      </a:r>
                      <a:endParaRPr lang="zh-CN" altLang="en-US" sz="1400" b="0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亚运锦鲤</a:t>
                      </a:r>
                      <a:endParaRPr lang="zh-CN" altLang="en-US" sz="1600" b="1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800" b="1" spc="120" baseline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8.5-10.6</a:t>
                      </a:r>
                      <a:endParaRPr lang="en-US" altLang="zh-CN" sz="1800" b="1" spc="120" baseline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签约整装客户，即可参与抽奖得</a:t>
                      </a:r>
                      <a:r>
                        <a:rPr lang="zh-CN" altLang="en-US" sz="1400" b="1" spc="12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【亚运纪念银盘】</a:t>
                      </a:r>
                      <a:endParaRPr lang="zh-CN" altLang="en-US" sz="1400" b="0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1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到店锦鲤</a:t>
                      </a:r>
                      <a:endParaRPr lang="zh-CN" altLang="en-US" sz="1600" b="1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800" b="1" spc="120" baseline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endParaRPr lang="zh-CN" altLang="en-US" sz="1400" b="0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199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1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好运锦鲤</a:t>
                      </a:r>
                      <a:endParaRPr lang="zh-CN" altLang="en-US" sz="1600" b="1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800" b="1" spc="120" baseline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9.29-10.15</a:t>
                      </a:r>
                      <a:endParaRPr lang="en-US" altLang="zh-CN" sz="1800" b="1" spc="120" baseline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全城偶遇“披荆斩棘的陆毅哥哥”</a:t>
                      </a:r>
                      <a:endParaRPr lang="zh-CN" altLang="en-US" sz="1400" b="0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2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嗨GO山城City Walk，山城偶遇圣都</a:t>
                      </a:r>
                      <a:r>
                        <a:rPr lang="zh-CN" altLang="en-US" sz="1400" b="1" spc="12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免费领好礼~</a:t>
                      </a:r>
                      <a:endParaRPr lang="zh-CN" altLang="en-US" sz="1400" b="1" spc="120" baseline="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1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比价锦鲤</a:t>
                      </a:r>
                      <a:endParaRPr lang="zh-CN" altLang="en-US" sz="1600" b="1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800" b="1" spc="120" baseline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9.29-10.30</a:t>
                      </a:r>
                      <a:endParaRPr lang="en-US" altLang="zh-CN" sz="1800" b="1" spc="120" baseline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先比价再安家，圣都家电享劲折</a:t>
                      </a:r>
                      <a:endParaRPr lang="zh-CN" altLang="en-US" sz="1400" b="0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0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全场满1万立减500，满2万减1000，</a:t>
                      </a:r>
                      <a:r>
                        <a:rPr lang="zh-CN" altLang="en-US" sz="1400" b="1" spc="12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最高可减3000元</a:t>
                      </a:r>
                      <a:endParaRPr lang="zh-CN" altLang="en-US" sz="1400" b="1" spc="120" baseline="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600" b="1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定制锦鲤</a:t>
                      </a:r>
                      <a:endParaRPr lang="zh-CN" altLang="en-US" sz="1600" b="1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1800" b="1" spc="12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9.29-10.30</a:t>
                      </a:r>
                      <a:endParaRPr lang="en-US" altLang="zh-CN" sz="1800" b="1" spc="120" baseline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整装签约即</a:t>
                      </a:r>
                      <a:r>
                        <a:rPr lang="zh-CN" altLang="en-US" sz="1400" b="1" spc="12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送定制衣柜</a:t>
                      </a:r>
                      <a:endParaRPr lang="zh-CN" altLang="en-US" sz="1400" b="1" spc="120" baseline="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1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免升锦鲤</a:t>
                      </a:r>
                      <a:endParaRPr lang="zh-CN" altLang="en-US" sz="1600" b="1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800" b="1" spc="12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9.29-10.30</a:t>
                      </a:r>
                      <a:endParaRPr lang="en-US" altLang="zh-CN" sz="1800" b="1" spc="120" baseline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整装签约客户即可享受相应</a:t>
                      </a:r>
                      <a:r>
                        <a:rPr lang="zh-CN" altLang="en-US" sz="1400" b="1" spc="12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主辅材免费升级</a:t>
                      </a:r>
                      <a:endParaRPr lang="zh-CN" altLang="en-US" sz="1400" b="1" spc="120" baseline="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0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品质安家一步到位【名额有限，先到先得】</a:t>
                      </a:r>
                      <a:endParaRPr lang="zh-CN" altLang="en-US" sz="1000" b="0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宠粉锦鲤</a:t>
                      </a:r>
                      <a:endParaRPr lang="zh-CN" altLang="en-US" sz="1600" b="1" spc="12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800" b="1" spc="12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9.29-10.6</a:t>
                      </a:r>
                      <a:endParaRPr lang="en-US" altLang="zh-CN" sz="1800" b="1" spc="120" baseline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整装签约</a:t>
                      </a: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新零售</a:t>
                      </a: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3W</a:t>
                      </a: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以上</a:t>
                      </a: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400" b="0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送</a:t>
                      </a:r>
                      <a:r>
                        <a:rPr lang="zh-CN" altLang="en-US" sz="1400" b="1" spc="12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【圣好中秋】定制月饼礼盒</a:t>
                      </a:r>
                      <a:endParaRPr lang="zh-CN" altLang="en-US" sz="1400" b="1" spc="120" baseline="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620012" y="2709926"/>
          <a:ext cx="9014460" cy="53403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89735"/>
                <a:gridCol w="2343785"/>
                <a:gridCol w="4980940"/>
              </a:tblGrid>
              <a:tr h="53403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2000" b="1" spc="130" baseline="0" dirty="0">
                          <a:gradFill>
                            <a:gsLst>
                              <a:gs pos="50000">
                                <a:schemeClr val="accent3"/>
                              </a:gs>
                              <a:gs pos="0">
                                <a:schemeClr val="accent3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3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家电锦鲤</a:t>
                      </a:r>
                      <a:endParaRPr lang="zh-CN" altLang="en-US" sz="2000" b="1" spc="130" baseline="0" dirty="0">
                        <a:gradFill>
                          <a:gsLst>
                            <a:gs pos="50000">
                              <a:schemeClr val="accent3"/>
                            </a:gs>
                            <a:gs pos="0">
                              <a:schemeClr val="accent3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3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en-US" altLang="zh-CN" sz="2400" b="1" spc="130" baseline="0" dirty="0">
                          <a:gradFill>
                            <a:gsLst>
                              <a:gs pos="50000">
                                <a:schemeClr val="accent3"/>
                              </a:gs>
                              <a:gs pos="0">
                                <a:schemeClr val="accent3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3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9.29-10.6</a:t>
                      </a:r>
                      <a:endParaRPr lang="en-US" altLang="zh-CN" sz="2400" b="1" spc="130" baseline="0" dirty="0">
                        <a:gradFill>
                          <a:gsLst>
                            <a:gs pos="50000">
                              <a:schemeClr val="accent3"/>
                            </a:gs>
                            <a:gs pos="0">
                              <a:schemeClr val="accent3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3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000" b="0" spc="13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整装签约客户，即可参与抽奖</a:t>
                      </a:r>
                      <a:endParaRPr lang="zh-CN" altLang="en-US" sz="1000" b="0" spc="13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20000"/>
                        </a:lnSpc>
                      </a:pPr>
                      <a:r>
                        <a:rPr lang="zh-CN" altLang="en-US" sz="1400" b="1" spc="13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双节八连抽</a:t>
                      </a:r>
                      <a:r>
                        <a:rPr lang="en-US" altLang="zh-CN" sz="1400" b="1" spc="13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400" b="1" spc="13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大奖天天中</a:t>
                      </a:r>
                      <a:r>
                        <a:rPr lang="en-US" altLang="zh-CN" sz="1400" b="1" spc="130" baseline="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--</a:t>
                      </a:r>
                      <a:r>
                        <a:rPr lang="zh-CN" altLang="en-US" sz="1400" b="1" spc="13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品牌家电免费得</a:t>
                      </a:r>
                      <a:endParaRPr lang="zh-CN" altLang="en-US" sz="1400" b="1" spc="13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直角三角形 8"/>
          <p:cNvSpPr/>
          <p:nvPr>
            <p:custDataLst>
              <p:tags r:id="rId4"/>
            </p:custDataLst>
          </p:nvPr>
        </p:nvSpPr>
        <p:spPr>
          <a:xfrm>
            <a:off x="10516950" y="3049867"/>
            <a:ext cx="113965" cy="194553"/>
          </a:xfrm>
          <a:prstGeom prst="rtTriangle">
            <a:avLst/>
          </a:prstGeom>
          <a:solidFill>
            <a:schemeClr val="accent2">
              <a:lumMod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三极榜书简体" panose="00000500000000000000" pitchFamily="2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直角三角形 9"/>
          <p:cNvSpPr/>
          <p:nvPr>
            <p:custDataLst>
              <p:tags r:id="rId5"/>
            </p:custDataLst>
          </p:nvPr>
        </p:nvSpPr>
        <p:spPr>
          <a:xfrm flipH="1">
            <a:off x="1619885" y="3049486"/>
            <a:ext cx="125059" cy="194553"/>
          </a:xfrm>
          <a:prstGeom prst="rtTriangle">
            <a:avLst/>
          </a:prstGeom>
          <a:solidFill>
            <a:schemeClr val="accent2">
              <a:lumMod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三极榜书简体" panose="00000500000000000000" pitchFamily="2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66360" y="406400"/>
            <a:ext cx="24638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工厂补贴  十重壕礼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 rot="5400000">
            <a:off x="206766" y="1829417"/>
            <a:ext cx="2700014" cy="500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l">
              <a:lnSpc>
                <a:spcPct val="80000"/>
              </a:lnSpc>
              <a:buClrTx/>
              <a:buSzTx/>
              <a:buFontTx/>
            </a:pPr>
            <a:r>
              <a:rPr lang="zh-CN" altLang="en-US" sz="4065" dirty="0">
                <a:solidFill>
                  <a:schemeClr val="bg1">
                    <a:alpha val="23000"/>
                  </a:schemeClr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PART</a:t>
            </a:r>
            <a:r>
              <a:rPr lang="en-US" altLang="zh-CN" sz="4065" dirty="0">
                <a:solidFill>
                  <a:schemeClr val="bg1">
                    <a:alpha val="23000"/>
                  </a:schemeClr>
                </a:solidFill>
                <a:effectLst/>
                <a:latin typeface="方正兰亭粗黑简体" panose="02000500000000000000" charset="-122"/>
                <a:ea typeface="方正兰亭粗黑简体" panose="02000500000000000000" charset="-122"/>
                <a:cs typeface="汉仪综艺体简" panose="02010609000101010101" charset="-122"/>
                <a:sym typeface="+mn-ea"/>
              </a:rPr>
              <a:t> 1</a:t>
            </a:r>
            <a:endParaRPr lang="en-US" altLang="zh-CN" sz="4065" dirty="0">
              <a:solidFill>
                <a:schemeClr val="bg1">
                  <a:alpha val="23000"/>
                </a:schemeClr>
              </a:solidFill>
              <a:effectLst/>
              <a:latin typeface="方正兰亭粗黑简体" panose="02000500000000000000" charset="-122"/>
              <a:ea typeface="方正兰亭粗黑简体" panose="02000500000000000000" charset="-122"/>
              <a:cs typeface="汉仪综艺体简" panose="0201060900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97102" y="2444474"/>
            <a:ext cx="6598422" cy="1250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sz="813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Q7</a:t>
            </a:r>
            <a:r>
              <a:rPr lang="zh-CN" sz="508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产品优惠</a:t>
            </a:r>
            <a:endParaRPr lang="zh-CN" sz="508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32" name="文本框 431" descr="7b0a20202020227461726765744d6f64756c65223a202270726f636573734f6e6c696e65466f6e7473220a7d0a"/>
          <p:cNvSpPr txBox="1"/>
          <p:nvPr/>
        </p:nvSpPr>
        <p:spPr>
          <a:xfrm>
            <a:off x="5032598" y="3695018"/>
            <a:ext cx="2334959" cy="222250"/>
          </a:xfrm>
          <a:prstGeom prst="rect">
            <a:avLst/>
          </a:prstGeom>
          <a:noFill/>
        </p:spPr>
        <p:txBody>
          <a:bodyPr wrap="square" lIns="0" tIns="38709" rIns="0" bIns="38709">
            <a:spAutoFit/>
          </a:bodyPr>
          <a:lstStyle/>
          <a:p>
            <a:pPr marL="0" marR="0" lvl="0" indent="0" algn="dist" defTabSz="914400" rtl="0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5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中简黑简" panose="00020600040101010101" charset="-122"/>
              </a:rPr>
              <a:t>品质家居</a:t>
            </a:r>
            <a:r>
              <a:rPr kumimoji="0" lang="en-US" altLang="zh-CN" sz="1355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中简黑简" panose="00020600040101010101" charset="-122"/>
              </a:rPr>
              <a:t>  </a:t>
            </a:r>
            <a:r>
              <a:rPr kumimoji="0" lang="zh-CN" altLang="en-US" sz="1355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汉仪中简黑简" panose="00020600040101010101" charset="-122"/>
              </a:rPr>
              <a:t>一步到位</a:t>
            </a:r>
            <a:endParaRPr kumimoji="0" lang="zh-CN" altLang="en-US" sz="1355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49910" y="251460"/>
            <a:ext cx="10970895" cy="6180455"/>
          </a:xfrm>
          <a:prstGeom prst="roundRect">
            <a:avLst>
              <a:gd name="adj" fmla="val 254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>
              <a:latin typeface="+mn-ea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42670" y="841375"/>
          <a:ext cx="9688830" cy="51816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543175"/>
                <a:gridCol w="1782445"/>
                <a:gridCol w="5363210"/>
              </a:tblGrid>
              <a:tr h="58166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实际签订合同金额</a:t>
                      </a:r>
                      <a:endParaRPr lang="zh-CN" altLang="en-US" sz="1400" b="0" dirty="0">
                        <a:latin typeface="+mn-ea"/>
                        <a:ea typeface="+mn-ea"/>
                      </a:endParaRPr>
                    </a:p>
                  </a:txBody>
                  <a:tcPr marL="77419" marR="77419" marT="38709" marB="38709" anchor="ctr">
                    <a:lnR w="12700">
                      <a:solidFill>
                        <a:schemeClr val="bg1"/>
                      </a:solidFill>
                      <a:prstDash val="solid"/>
                    </a:lnR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25000"/>
                            <a:lumOff val="75000"/>
                          </a:schemeClr>
                        </a:gs>
                        <a:gs pos="100000">
                          <a:schemeClr val="accent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定制软体券金额</a:t>
                      </a:r>
                      <a:endParaRPr lang="zh-CN" altLang="en-US" sz="1400" b="0" dirty="0">
                        <a:latin typeface="+mn-ea"/>
                        <a:ea typeface="+mn-ea"/>
                      </a:endParaRPr>
                    </a:p>
                  </a:txBody>
                  <a:tcPr marL="77419" marR="77419" marT="38709" marB="38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25000"/>
                            <a:lumOff val="75000"/>
                          </a:schemeClr>
                        </a:gs>
                        <a:gs pos="100000">
                          <a:schemeClr val="accent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+mn-ea"/>
                          <a:ea typeface="+mn-ea"/>
                        </a:rPr>
                        <a:t>集采高配产品包</a:t>
                      </a:r>
                      <a:endParaRPr lang="zh-CN" altLang="en-US" sz="1400" b="0" dirty="0">
                        <a:latin typeface="+mn-ea"/>
                        <a:ea typeface="+mn-ea"/>
                      </a:endParaRPr>
                    </a:p>
                  </a:txBody>
                  <a:tcPr marL="77419" marR="77419" marT="38709" marB="3870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25000"/>
                            <a:lumOff val="75000"/>
                          </a:schemeClr>
                        </a:gs>
                        <a:gs pos="100000">
                          <a:schemeClr val="accent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12</a:t>
                      </a:r>
                      <a:r>
                        <a:rPr lang="zh-CN" altLang="en-US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万以下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(</a:t>
                      </a:r>
                      <a:r>
                        <a:rPr lang="zh-CN" altLang="en-US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不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含)</a:t>
                      </a:r>
                      <a:endParaRPr lang="en-US" altLang="zh-CN" sz="140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  <a:sym typeface="+mn-ea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总计</a:t>
                      </a: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实签合同额*</a:t>
                      </a:r>
                      <a:r>
                        <a:rPr lang="en-US" altLang="zh-CN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2</a:t>
                      </a:r>
                      <a:r>
                        <a:rPr lang="en-US" altLang="zh-CN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%</a:t>
                      </a:r>
                      <a:endParaRPr lang="en-US" altLang="zh-CN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algn="ctr"/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定制软体通用券</a:t>
                      </a:r>
                      <a:endParaRPr lang="zh-CN" altLang="en-US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buClrTx/>
                        <a:buSzTx/>
                        <a:buNone/>
                      </a:pP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方太烟机灶【烟机EM35A/烟机JC03B(不带罩）+灶FD7B】</a:t>
                      </a:r>
                      <a:endParaRPr lang="zh-CN" altLang="en-US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None/>
                      </a:pP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12万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(含)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-15万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(</a:t>
                      </a:r>
                      <a:r>
                        <a:rPr lang="zh-CN" altLang="en-US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不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含)</a:t>
                      </a:r>
                      <a:endParaRPr lang="en-US" altLang="zh-CN" sz="140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  <a:sym typeface="+mn-ea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>
                          <a:solidFill>
                            <a:srgbClr val="FF0000"/>
                          </a:solidFill>
                          <a:latin typeface="+mn-ea"/>
                          <a:cs typeface="方正兰亭黑简体" panose="02000500000000000000" charset="-122"/>
                          <a:sym typeface="+mn-ea"/>
                        </a:rPr>
                        <a:t>总计</a:t>
                      </a:r>
                      <a:r>
                        <a:rPr kumimoji="0" lang="zh-CN" altLang="en-US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实签合同额*</a:t>
                      </a:r>
                      <a:r>
                        <a:rPr kumimoji="0" lang="en-US" altLang="zh-CN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2</a:t>
                      </a:r>
                      <a:r>
                        <a:rPr kumimoji="0" lang="en-US" altLang="zh-CN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%</a:t>
                      </a:r>
                      <a:endParaRPr kumimoji="0" lang="en-US" altLang="zh-CN" sz="1200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定制软体通用券</a:t>
                      </a:r>
                      <a:endParaRPr kumimoji="0" lang="zh-CN" altLang="en-US" sz="1200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buClrTx/>
                        <a:buSzTx/>
                        <a:buNone/>
                      </a:pP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①方太烟机灶【烟机EM35A/烟机JC03B(不带罩）+灶FD7B】</a:t>
                      </a:r>
                      <a:endParaRPr lang="zh-CN" altLang="en-US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algn="l">
                        <a:lnSpc>
                          <a:spcPts val="1500"/>
                        </a:lnSpc>
                        <a:buClrTx/>
                        <a:buSzTx/>
                        <a:buNone/>
                      </a:pP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②安吉尔反渗透净水机J1205-ROB8b/美的16L燃气热水器JSQ30-16HCM/海尔16L热水器JSQ30-16ZM3MSU1（三选一）</a:t>
                      </a:r>
                      <a:endParaRPr lang="zh-CN" altLang="en-US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1902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None/>
                      </a:pP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15万(含)-20万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(</a:t>
                      </a:r>
                      <a:r>
                        <a:rPr lang="zh-CN" altLang="en-US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不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含)</a:t>
                      </a:r>
                      <a:endParaRPr lang="en-US" altLang="zh-CN" sz="140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  <a:sym typeface="+mn-ea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>
                          <a:solidFill>
                            <a:srgbClr val="FF0000"/>
                          </a:solidFill>
                          <a:latin typeface="+mn-ea"/>
                          <a:cs typeface="方正兰亭黑简体" panose="02000500000000000000" charset="-122"/>
                          <a:sym typeface="+mn-ea"/>
                        </a:rPr>
                        <a:t>总计</a:t>
                      </a:r>
                      <a:r>
                        <a:rPr kumimoji="0" lang="zh-CN" altLang="en-US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实签合同额*</a:t>
                      </a:r>
                      <a:r>
                        <a:rPr kumimoji="0" lang="en-US" altLang="zh-CN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3</a:t>
                      </a:r>
                      <a:r>
                        <a:rPr kumimoji="0" lang="en-US" altLang="zh-CN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%</a:t>
                      </a:r>
                      <a:endParaRPr kumimoji="0" lang="en-US" altLang="zh-CN" sz="1200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定制软体通用券</a:t>
                      </a:r>
                      <a:endParaRPr kumimoji="0" lang="zh-CN" altLang="en-US" sz="1200" u="none" strike="noStrike" kern="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auto">
                        <a:lnSpc>
                          <a:spcPts val="1500"/>
                        </a:lnSpc>
                      </a:pPr>
                      <a:r>
                        <a:rPr lang="zh-CN" altLang="en-US" sz="12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方案</a:t>
                      </a:r>
                      <a:r>
                        <a:rPr lang="en-US" altLang="zh-CN" sz="12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1</a:t>
                      </a:r>
                      <a:r>
                        <a:rPr lang="zh-CN" altLang="en-US" sz="12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：</a:t>
                      </a:r>
                      <a:endParaRPr lang="zh-CN" altLang="en-US" sz="120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</a:endParaRPr>
                    </a:p>
                    <a:p>
                      <a:pPr indent="0" algn="l" fontAlgn="auto">
                        <a:lnSpc>
                          <a:spcPts val="1500"/>
                        </a:lnSpc>
                      </a:pP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①火星人集成灶</a:t>
                      </a:r>
                      <a:r>
                        <a:rPr lang="en-US" altLang="zh-CN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(N50BX01)/</a:t>
                      </a: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老板烟机灶</a:t>
                      </a:r>
                      <a:r>
                        <a:rPr lang="en-US" altLang="zh-CN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(</a:t>
                      </a: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烟机型号：</a:t>
                      </a:r>
                      <a:r>
                        <a:rPr lang="en-US" altLang="zh-CN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CXW-200-5705S/CXW-200-8633S+</a:t>
                      </a: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灶型号：</a:t>
                      </a:r>
                      <a:r>
                        <a:rPr lang="en-US" altLang="zh-CN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JZ(Y/T/R)-7B022/JZ(Y/T)-7B037</a:t>
                      </a: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（火星人集成灶、老板烟机灶二选一）</a:t>
                      </a:r>
                      <a:endParaRPr lang="zh-CN" altLang="en-US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indent="0" algn="l" fontAlgn="auto">
                        <a:lnSpc>
                          <a:spcPts val="1500"/>
                        </a:lnSpc>
                      </a:pP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②安吉尔反渗透净水机</a:t>
                      </a:r>
                      <a:r>
                        <a:rPr lang="en-US" altLang="zh-CN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J1205-ROB8b</a:t>
                      </a:r>
                      <a:endParaRPr lang="en-US" altLang="zh-CN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indent="0" algn="l" fontAlgn="auto">
                        <a:lnSpc>
                          <a:spcPts val="1500"/>
                        </a:lnSpc>
                      </a:pPr>
                      <a:endParaRPr lang="en-US" altLang="zh-CN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algn="l">
                        <a:lnSpc>
                          <a:spcPts val="1500"/>
                        </a:lnSpc>
                        <a:buClrTx/>
                        <a:buSzTx/>
                        <a:buNone/>
                      </a:pPr>
                      <a:r>
                        <a:rPr lang="zh-CN" altLang="en-US" sz="12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方案2：</a:t>
                      </a: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①方太烟机灶【烟机EM35A/烟机JC03B(不带罩）+灶FD7B】</a:t>
                      </a:r>
                      <a:endParaRPr lang="zh-CN" altLang="en-US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algn="l">
                        <a:lnSpc>
                          <a:spcPts val="1500"/>
                        </a:lnSpc>
                        <a:buClrTx/>
                        <a:buSzTx/>
                        <a:buNone/>
                      </a:pP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②美的16L燃气热水器JSQ30-16HCM/海尔16L热水器-JSQ30-16ZM3MSU1（美的热水器、海尔热水器二选一）+③小天鹅10公斤滚筒洗衣TG100C11DY</a:t>
                      </a:r>
                      <a:endParaRPr lang="zh-CN" altLang="en-US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algn="l">
                        <a:lnSpc>
                          <a:spcPts val="1500"/>
                        </a:lnSpc>
                        <a:buClrTx/>
                        <a:buSzTx/>
                        <a:buNone/>
                      </a:pP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【方案1与方案2二选一】</a:t>
                      </a:r>
                      <a:endParaRPr lang="en-US" altLang="zh-CN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2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20万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(含)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-30万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(</a:t>
                      </a:r>
                      <a:r>
                        <a:rPr lang="zh-CN" altLang="en-US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不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含)</a:t>
                      </a:r>
                      <a:endParaRPr lang="en-US" altLang="zh-CN" sz="140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  <a:sym typeface="+mn-ea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900" dirty="0">
                          <a:solidFill>
                            <a:srgbClr val="FF0000"/>
                          </a:solidFill>
                          <a:latin typeface="+mn-ea"/>
                          <a:cs typeface="方正兰亭黑简体" panose="02000500000000000000" charset="-122"/>
                          <a:sym typeface="+mn-ea"/>
                        </a:rPr>
                        <a:t>总计</a:t>
                      </a:r>
                      <a:r>
                        <a:rPr kumimoji="0" lang="zh-CN" altLang="en-US" sz="1200" u="none" strike="noStrike" cap="none" spc="0" normalizeH="0" baseline="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实签合同额*</a:t>
                      </a:r>
                      <a:r>
                        <a:rPr kumimoji="0" lang="en-US" altLang="zh-CN" sz="1200" u="none" strike="noStrike" cap="none" spc="0" normalizeH="0" baseline="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3</a:t>
                      </a:r>
                      <a:r>
                        <a:rPr kumimoji="0" lang="zh-CN" altLang="en-US" sz="1200" u="none" strike="noStrike" cap="none" spc="0" normalizeH="0" baseline="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%</a:t>
                      </a:r>
                      <a:endParaRPr kumimoji="0" lang="zh-CN" altLang="en-US" sz="1200" u="none" strike="noStrike" cap="none" spc="0" normalizeH="0" baseline="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marL="0" marR="0" lvl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spc="0" normalizeH="0" baseline="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定制软体通用券</a:t>
                      </a:r>
                      <a:endParaRPr kumimoji="0" lang="zh-CN" altLang="en-US" sz="1200" u="none" strike="noStrike" cap="none" spc="0" normalizeH="0" baseline="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①火星人集成灶(N50BX01)/老板烟机灶(烟机型号：CXW-200-5705S/CXW-200-8633S+灶型号：JZ(Y/T/R)-7B022/JZ(Y/T)-7B037（火星人集成灶、老板烟机灶二选一）</a:t>
                      </a:r>
                      <a:endParaRPr lang="zh-CN" altLang="en-US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marL="0" marR="0" lvl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120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②安吉尔J2944-ROB60型反渗透净水机</a:t>
                      </a:r>
                      <a:endParaRPr lang="zh-CN" altLang="en-US" sz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30万以上</a:t>
                      </a:r>
                      <a:r>
                        <a:rPr lang="en-US" altLang="zh-CN" sz="1400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  <a:sym typeface="+mn-ea"/>
                        </a:rPr>
                        <a:t>(含)</a:t>
                      </a:r>
                      <a:endParaRPr lang="en-US" altLang="zh-CN" sz="1400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  <a:sym typeface="+mn-ea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900" dirty="0">
                          <a:solidFill>
                            <a:srgbClr val="FF0000"/>
                          </a:solidFill>
                          <a:latin typeface="+mn-ea"/>
                          <a:cs typeface="方正兰亭黑简体" panose="02000500000000000000" charset="-122"/>
                          <a:sym typeface="+mn-ea"/>
                        </a:rPr>
                        <a:t>总计</a:t>
                      </a:r>
                      <a:r>
                        <a:rPr kumimoji="0" lang="zh-CN" altLang="en-US" sz="1200" u="none" strike="noStrike" cap="none" spc="0" normalizeH="0" baseline="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实签合同额*</a:t>
                      </a:r>
                      <a:r>
                        <a:rPr kumimoji="0" lang="en-US" altLang="zh-CN" sz="1200" u="none" strike="noStrike" cap="none" spc="0" normalizeH="0" baseline="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5</a:t>
                      </a:r>
                      <a:r>
                        <a:rPr kumimoji="0" lang="zh-CN" altLang="en-US" sz="1200" u="none" strike="noStrike" cap="none" spc="0" normalizeH="0" baseline="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%</a:t>
                      </a:r>
                      <a:endParaRPr kumimoji="0" lang="zh-CN" altLang="en-US" sz="1200" u="none" strike="noStrike" cap="none" spc="0" normalizeH="0" baseline="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marL="0" marR="0" lvl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u="none" strike="noStrike" cap="none" spc="0" normalizeH="0" baseline="0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定制软体通用券</a:t>
                      </a:r>
                      <a:endParaRPr kumimoji="0" lang="zh-CN" altLang="en-US" sz="1200" u="none" strike="noStrike" cap="none" spc="0" normalizeH="0" baseline="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847108" y="251654"/>
            <a:ext cx="4497873" cy="403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30" b="1" spc="400" dirty="0">
                <a:ln w="9525">
                  <a:noFill/>
                </a:ln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+mn-ea"/>
                <a:cs typeface="+mj-ea"/>
                <a:sym typeface="汉仪尚巍手书W" panose="00020600040101010101" charset="-122"/>
              </a:rPr>
              <a:t>优惠模式【一】</a:t>
            </a:r>
            <a:r>
              <a:rPr lang="en-US" sz="2030" b="1" spc="400" dirty="0">
                <a:ln w="9525">
                  <a:noFill/>
                </a:ln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+mn-ea"/>
                <a:cs typeface="+mj-ea"/>
                <a:sym typeface="汉仪尚巍手书W" panose="00020600040101010101" charset="-122"/>
              </a:rPr>
              <a:t> </a:t>
            </a:r>
            <a:r>
              <a:rPr sz="2030" b="1" spc="400" dirty="0">
                <a:ln w="9525">
                  <a:noFill/>
                </a:ln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+mn-ea"/>
                <a:cs typeface="+mj-ea"/>
                <a:sym typeface="汉仪尚巍手书W" panose="00020600040101010101" charset="-122"/>
              </a:rPr>
              <a:t>品质券包模式</a:t>
            </a:r>
            <a:endParaRPr lang="zh-CN" altLang="en-US" sz="2030" b="1" spc="400" dirty="0">
              <a:ln w="9525">
                <a:noFill/>
              </a:ln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effectLst/>
              <a:latin typeface="+mn-ea"/>
              <a:cs typeface="+mj-ea"/>
              <a:sym typeface="汉仪尚巍手书W" panose="0002060004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852170" y="6011557"/>
            <a:ext cx="5243830" cy="35242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95" spc="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+mj-ea"/>
            </a:endParaRPr>
          </a:p>
        </p:txBody>
      </p:sp>
      <p:pic>
        <p:nvPicPr>
          <p:cNvPr id="4" name="图片 3" descr="击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190" y="5092065"/>
            <a:ext cx="1765935" cy="17659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3900" y="417830"/>
            <a:ext cx="10734040" cy="5768975"/>
          </a:xfrm>
          <a:prstGeom prst="roundRect">
            <a:avLst>
              <a:gd name="adj" fmla="val 41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5"/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3810635" y="655955"/>
            <a:ext cx="4745990" cy="403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30" b="1" spc="400" dirty="0">
                <a:ln w="9525">
                  <a:noFill/>
                </a:ln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+mj-ea"/>
                <a:sym typeface="汉仪尚巍手书W" panose="00020600040101010101" charset="-122"/>
              </a:rPr>
              <a:t>优惠模式【二】 高额纯券模式</a:t>
            </a:r>
            <a:endParaRPr sz="2030" b="1" spc="400" dirty="0">
              <a:ln w="9525">
                <a:noFill/>
              </a:ln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  <a:effectLst/>
              <a:latin typeface="微软雅黑" panose="020B0503020204020204" charset="-122"/>
              <a:ea typeface="微软雅黑" panose="020B0503020204020204" charset="-122"/>
              <a:cs typeface="+mj-ea"/>
              <a:sym typeface="汉仪尚巍手书W" panose="00020600040101010101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27505" y="1475740"/>
          <a:ext cx="9081770" cy="3894455"/>
        </p:xfrm>
        <a:graphic>
          <a:graphicData uri="http://schemas.openxmlformats.org/drawingml/2006/table">
            <a:tbl>
              <a:tblPr firstRow="1" firstCol="1" bandCol="1">
                <a:tableStyleId>{6C994D0B-ABFB-47D2-B029-977806BF131F}</a:tableStyleId>
              </a:tblPr>
              <a:tblGrid>
                <a:gridCol w="3015615"/>
                <a:gridCol w="6066155"/>
              </a:tblGrid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5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实际签订合同金额</a:t>
                      </a:r>
                      <a:endParaRPr lang="zh-CN" altLang="en-US" sz="1355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7419" marR="77419" marT="38709" marB="38709" anchor="ctr"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25000"/>
                            <a:lumOff val="75000"/>
                          </a:schemeClr>
                        </a:gs>
                        <a:gs pos="100000">
                          <a:schemeClr val="accent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55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定制软体券金额</a:t>
                      </a:r>
                      <a:endParaRPr lang="zh-CN" altLang="en-US" sz="1355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7419" marR="77419" marT="38709" marB="38709" anchor="ctr">
                    <a:gradFill>
                      <a:gsLst>
                        <a:gs pos="50000">
                          <a:schemeClr val="accent1"/>
                        </a:gs>
                        <a:gs pos="0">
                          <a:schemeClr val="accent1">
                            <a:lumMod val="25000"/>
                            <a:lumOff val="75000"/>
                          </a:schemeClr>
                        </a:gs>
                        <a:gs pos="100000">
                          <a:schemeClr val="accent1">
                            <a:lumMod val="85000"/>
                          </a:schemeClr>
                        </a:gs>
                      </a:gsLst>
                      <a:lin ang="5400000" scaled="1"/>
                    </a:gradFill>
                  </a:tcPr>
                </a:tc>
              </a:tr>
              <a:tr h="1520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15</a:t>
                      </a:r>
                      <a:r>
                        <a:rPr lang="zh-CN" altLang="en-US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万以下</a:t>
                      </a:r>
                      <a:endParaRPr lang="en-US" altLang="zh-CN" sz="1695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</a:endParaRPr>
                    </a:p>
                    <a:p>
                      <a:pPr algn="ctr"/>
                      <a:r>
                        <a:rPr lang="zh-CN" altLang="en-US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（不含</a:t>
                      </a:r>
                      <a:r>
                        <a:rPr lang="en-US" altLang="zh-CN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15</a:t>
                      </a:r>
                      <a:r>
                        <a:rPr lang="zh-CN" altLang="en-US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万）</a:t>
                      </a:r>
                      <a:endParaRPr lang="zh-CN" altLang="en-US" sz="1695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</a:endParaRPr>
                    </a:p>
                  </a:txBody>
                  <a:tcPr marL="77419" marR="77419" marT="38709" marB="38709" anchor="ctr">
                    <a:lnR w="19050" cmpd="sng">
                      <a:solidFill>
                        <a:schemeClr val="bg1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+mn-ea"/>
                          <a:cs typeface="方正兰亭黑简体" panose="02000500000000000000" charset="-122"/>
                          <a:sym typeface="+mn-ea"/>
                        </a:rPr>
                        <a:t>总计</a:t>
                      </a:r>
                      <a:r>
                        <a:rPr lang="zh-CN" altLang="en-US" sz="2370" dirty="0"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实签合同额*</a:t>
                      </a:r>
                      <a:r>
                        <a:rPr lang="en-US" altLang="zh-CN" sz="2370" dirty="0"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5</a:t>
                      </a:r>
                      <a:r>
                        <a:rPr lang="en-US" altLang="zh-CN" sz="2370" dirty="0"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%</a:t>
                      </a:r>
                      <a:endParaRPr lang="en-US" altLang="zh-CN" sz="237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algn="ctr"/>
                      <a:r>
                        <a:rPr lang="zh-CN" altLang="en-US" sz="1695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定制软体通用券</a:t>
                      </a:r>
                      <a:endParaRPr lang="zh-CN" altLang="en-US" sz="1695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lnL w="19050" cmpd="sng">
                      <a:solidFill>
                        <a:schemeClr val="bg1"/>
                      </a:solidFill>
                      <a:prstDash val="solid"/>
                    </a:lnL>
                    <a:lnR w="19050" cmpd="sng">
                      <a:solidFill>
                        <a:schemeClr val="bg1"/>
                      </a:solidFill>
                      <a:prstDash val="solid"/>
                    </a:lnR>
                    <a:lnB w="19050">
                      <a:solidFill>
                        <a:schemeClr val="bg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970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15</a:t>
                      </a:r>
                      <a:r>
                        <a:rPr lang="zh-CN" altLang="en-US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万以上</a:t>
                      </a:r>
                      <a:endParaRPr lang="en-US" altLang="zh-CN" sz="1695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</a:endParaRPr>
                    </a:p>
                    <a:p>
                      <a:pPr algn="ctr"/>
                      <a:r>
                        <a:rPr lang="zh-CN" altLang="en-US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（含</a:t>
                      </a:r>
                      <a:r>
                        <a:rPr lang="en-US" altLang="zh-CN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15</a:t>
                      </a:r>
                      <a:r>
                        <a:rPr lang="zh-CN" altLang="en-US" sz="1695" dirty="0">
                          <a:gradFill>
                            <a:gsLst>
                              <a:gs pos="50000">
                                <a:schemeClr val="accent1"/>
                              </a:gs>
                              <a:gs pos="0">
                                <a:schemeClr val="accent1">
                                  <a:lumMod val="25000"/>
                                  <a:lumOff val="75000"/>
                                </a:schemeClr>
                              </a:gs>
                              <a:gs pos="100000">
                                <a:schemeClr val="accent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方正兰亭粗黑简体" panose="02000500000000000000" charset="-122"/>
                        </a:rPr>
                        <a:t>万）</a:t>
                      </a:r>
                      <a:endParaRPr lang="zh-CN" altLang="en-US" sz="1695" dirty="0">
                        <a:gradFill>
                          <a:gsLst>
                            <a:gs pos="50000">
                              <a:schemeClr val="accent1"/>
                            </a:gs>
                            <a:gs pos="0">
                              <a:schemeClr val="accent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accent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方正兰亭粗黑简体" panose="02000500000000000000" charset="-122"/>
                      </a:endParaRPr>
                    </a:p>
                  </a:txBody>
                  <a:tcPr marL="77419" marR="77419" marT="38709" marB="38709" anchor="ctr">
                    <a:lnR w="19050" cmpd="sng">
                      <a:solidFill>
                        <a:schemeClr val="bg1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+mn-ea"/>
                          <a:cs typeface="方正兰亭黑简体" panose="02000500000000000000" charset="-122"/>
                          <a:sym typeface="+mn-ea"/>
                        </a:rPr>
                        <a:t>总计</a:t>
                      </a:r>
                      <a:r>
                        <a:rPr lang="zh-CN" altLang="en-US" sz="2370" dirty="0"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实签合同额*</a:t>
                      </a:r>
                      <a:r>
                        <a:rPr lang="en-US" altLang="zh-CN" sz="2370" dirty="0"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6</a:t>
                      </a:r>
                      <a:r>
                        <a:rPr lang="en-US" altLang="zh-CN" sz="2370" dirty="0">
                          <a:latin typeface="+mn-ea"/>
                          <a:ea typeface="+mn-ea"/>
                          <a:cs typeface="方正兰亭中黑简体" panose="02000500000000000000" charset="-122"/>
                        </a:rPr>
                        <a:t>%</a:t>
                      </a:r>
                      <a:endParaRPr lang="zh-CN" altLang="en-US" sz="237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95" dirty="0">
                          <a:latin typeface="+mn-ea"/>
                          <a:ea typeface="+mn-ea"/>
                          <a:cs typeface="方正兰亭黑简体" panose="02000500000000000000" charset="-122"/>
                        </a:rPr>
                        <a:t>定制软体通用券</a:t>
                      </a:r>
                      <a:endParaRPr lang="zh-CN" altLang="en-US" sz="1695" kern="1200" dirty="0">
                        <a:latin typeface="+mn-ea"/>
                        <a:ea typeface="+mn-ea"/>
                        <a:cs typeface="方正兰亭黑简体" panose="02000500000000000000" charset="-122"/>
                      </a:endParaRPr>
                    </a:p>
                  </a:txBody>
                  <a:tcPr marL="77419" marR="77419" marT="38709" marB="38709" anchor="ctr">
                    <a:lnL w="19050" cmpd="sng">
                      <a:solidFill>
                        <a:schemeClr val="bg1"/>
                      </a:solidFill>
                      <a:prstDash val="solid"/>
                    </a:lnL>
                    <a:lnR w="19050" cmpd="sng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686158" y="5347927"/>
            <a:ext cx="2099424" cy="23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30" dirty="0">
                <a:solidFill>
                  <a:schemeClr val="bg1">
                    <a:lumMod val="75000"/>
                  </a:schemeClr>
                </a:solidFill>
                <a:latin typeface="方正兰亭黑简体" panose="02000500000000000000" charset="-122"/>
                <a:ea typeface="方正兰亭黑简体" panose="02000500000000000000" charset="-122"/>
                <a:cs typeface="方正兰亭黑简体" panose="02000500000000000000" charset="-122"/>
              </a:rPr>
              <a:t>*图片仅为示意，以实物为准</a:t>
            </a:r>
            <a:endParaRPr lang="zh-CN" altLang="en-US" sz="930" dirty="0">
              <a:solidFill>
                <a:schemeClr val="bg1">
                  <a:lumMod val="75000"/>
                </a:schemeClr>
              </a:solidFill>
              <a:latin typeface="方正兰亭黑简体" panose="02000500000000000000" charset="-122"/>
              <a:ea typeface="方正兰亭黑简体" panose="02000500000000000000" charset="-122"/>
              <a:cs typeface="方正兰亭黑简体" panose="02000500000000000000" charset="-122"/>
            </a:endParaRPr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4480" y="226809"/>
            <a:ext cx="2254400" cy="2256049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TABLE_BEAUTIFY" val="smartTable{05b9d229-38af-4bf7-989c-90f5f878aa96}"/>
  <p:tag name="KSO_WM_UNIT_VALUE" val="1106*2435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818_1*β*1"/>
  <p:tag name="KSO_WM_TEMPLATE_CATEGORY" val="mixed"/>
  <p:tag name="KSO_WM_TEMPLATE_INDEX" val="20203818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3818_1*i*1"/>
  <p:tag name="KSO_WM_TEMPLATE_CATEGORY" val="mixed"/>
  <p:tag name="KSO_WM_TEMPLATE_INDEX" val="20203818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3818_1*i*2"/>
  <p:tag name="KSO_WM_TEMPLATE_CATEGORY" val="mixed"/>
  <p:tag name="KSO_WM_TEMPLATE_INDEX" val="20203818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3818_1*i*3"/>
  <p:tag name="KSO_WM_TEMPLATE_CATEGORY" val="mixed"/>
  <p:tag name="KSO_WM_TEMPLATE_INDEX" val="20203818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7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ID" val="custom20175172_12*b*1"/>
  <p:tag name="KSO_WM_UNIT_PRESET_TEXT" val="The annual work summary"/>
  <p:tag name="KSO_WM_UNIT_NOCLEAR" val="0"/>
  <p:tag name="KSO_WM_UNIT_DIAGRAM_ISNUMVISUAL" val="0"/>
  <p:tag name="KSO_WM_UNIT_DIAGRAM_ISREFERUNIT" val="0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  <p:tag name="TABLE_ENDDRAG_ORIGIN_RECT" val="762*407"/>
  <p:tag name="TABLE_ENDDRAG_RECT" val="82*66*762*408"/>
</p:tagLst>
</file>

<file path=ppt/tags/tag280.xml><?xml version="1.0" encoding="utf-8"?>
<p:tagLst xmlns:p="http://schemas.openxmlformats.org/presentationml/2006/main">
  <p:tag name="TABLE_ENDDRAG_ORIGIN_RECT" val="413*167"/>
  <p:tag name="TABLE_ENDDRAG_RECT" val="533*286*413*167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MH" val="20170305214738"/>
  <p:tag name="MH_LIBRARY" val="GRAPHIC"/>
  <p:tag name="MH_ORDER" val="任意多边形 16"/>
  <p:tag name="KSO_WM_UNIT_TYPE" val="e"/>
  <p:tag name="KSO_WM_UNIT_INDEX" val="1"/>
  <p:tag name="KSO_WM_UNIT_LAYERLEVEL" val="1"/>
  <p:tag name="KSO_WM_UNIT_VALUE" val="4"/>
  <p:tag name="KSO_WM_UNIT_HIGHLIGHT" val="0"/>
  <p:tag name="KSO_WM_UNIT_COMPATIBLE" val="1"/>
  <p:tag name="KSO_WM_UNIT_ID" val="custom20175172_12*e*1"/>
  <p:tag name="KSO_WM_UNIT_PRESET_TEXT" val="01"/>
  <p:tag name="KSO_WM_UNIT_NOCLEAR" val="0"/>
  <p:tag name="KSO_WM_UNIT_DIAGRAM_ISNUMVISUAL" val="0"/>
  <p:tag name="KSO_WM_UNIT_DIAGRAM_ISREFERUNIT" val="0"/>
</p:tagLst>
</file>

<file path=ppt/tags/tag287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ID" val="custom20175172_12*a*1"/>
  <p:tag name="KSO_WM_UNIT_PRESET_TEXT" val="年度工作总结"/>
  <p:tag name="KSO_WM_UNIT_NOCLEAR" val="0"/>
  <p:tag name="KSO_WM_UNIT_DIAGRAM_ISNUMVISUAL" val="0"/>
  <p:tag name="KSO_WM_UNIT_DIAGRAM_ISREFERUNIT" val="0"/>
</p:tagLst>
</file>

<file path=ppt/tags/tag288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ID" val="custom20175172_12*b*1"/>
  <p:tag name="KSO_WM_UNIT_PRESET_TEXT" val="The annual work summary"/>
  <p:tag name="KSO_WM_UNIT_NOCLEAR" val="0"/>
  <p:tag name="KSO_WM_UNIT_DIAGRAM_ISNUMVISUAL" val="0"/>
  <p:tag name="KSO_WM_UNIT_DIAGRAM_ISREFERUNIT" val="0"/>
</p:tagLst>
</file>

<file path=ppt/tags/tag289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ID" val="custom20175172_12*b*1"/>
  <p:tag name="KSO_WM_UNIT_PRESET_TEXT" val="The annual work summary"/>
  <p:tag name="KSO_WM_UNIT_NOCLEAR" val="0"/>
  <p:tag name="KSO_WM_UNIT_DIAGRAM_ISNUMVISUAL" val="0"/>
  <p:tag name="KSO_WM_UNIT_DIAGRAM_ISREFERUNIT" val="0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MH" val="20170305214738"/>
  <p:tag name="MH_LIBRARY" val="GRAPHIC"/>
  <p:tag name="MH_ORDER" val="任意多边形 16"/>
  <p:tag name="KSO_WM_UNIT_TYPE" val="e"/>
  <p:tag name="KSO_WM_UNIT_INDEX" val="1"/>
  <p:tag name="KSO_WM_UNIT_LAYERLEVEL" val="1"/>
  <p:tag name="KSO_WM_UNIT_VALUE" val="4"/>
  <p:tag name="KSO_WM_UNIT_HIGHLIGHT" val="0"/>
  <p:tag name="KSO_WM_UNIT_COMPATIBLE" val="1"/>
  <p:tag name="KSO_WM_UNIT_ID" val="custom20175172_12*e*1"/>
  <p:tag name="KSO_WM_UNIT_PRESET_TEXT" val="01"/>
  <p:tag name="KSO_WM_UNIT_NOCLEAR" val="0"/>
  <p:tag name="KSO_WM_UNIT_DIAGRAM_ISNUMVISUAL" val="0"/>
  <p:tag name="KSO_WM_UNIT_DIAGRAM_ISREFERUNIT" val="0"/>
</p:tagLst>
</file>

<file path=ppt/tags/tag328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ID" val="custom20175172_12*a*1"/>
  <p:tag name="KSO_WM_UNIT_PRESET_TEXT" val="年度工作总结"/>
  <p:tag name="KSO_WM_UNIT_NOCLEAR" val="0"/>
  <p:tag name="KSO_WM_UNIT_DIAGRAM_ISNUMVISUAL" val="0"/>
  <p:tag name="KSO_WM_UNIT_DIAGRAM_ISREFERUNIT" val="0"/>
</p:tagLst>
</file>

<file path=ppt/tags/tag329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ID" val="custom20175172_12*b*1"/>
  <p:tag name="KSO_WM_UNIT_PRESET_TEXT" val="The annual work summary"/>
  <p:tag name="KSO_WM_UNIT_NOCLEAR" val="0"/>
  <p:tag name="KSO_WM_UNIT_DIAGRAM_ISNUMVISUAL" val="0"/>
  <p:tag name="KSO_WM_UNIT_DIAGRAM_ISREFERUNIT" val="0"/>
</p:tagLst>
</file>

<file path=ppt/tags/tag33.xml><?xml version="1.0" encoding="utf-8"?>
<p:tagLst xmlns:p="http://schemas.openxmlformats.org/presentationml/2006/main">
  <p:tag name="KSO_WM_BEAUTIFY_FLAG" val=""/>
  <p:tag name="KSO_WM_UNIT_TABLE_BEAUTIFY" val="smartTable{074b2555-f938-44e7-a42e-02dc086ce96e}"/>
  <p:tag name="TABLE_ENDDRAG_ORIGIN_RECT" val="715*306"/>
  <p:tag name="TABLE_ENDDRAG_RECT" val="128*116*715*306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MH" val="20170305214738"/>
  <p:tag name="MH_LIBRARY" val="GRAPHIC"/>
  <p:tag name="MH_ORDER" val="任意多边形 16"/>
  <p:tag name="KSO_WM_UNIT_TYPE" val="e"/>
  <p:tag name="KSO_WM_UNIT_INDEX" val="1"/>
  <p:tag name="KSO_WM_UNIT_LAYERLEVEL" val="1"/>
  <p:tag name="KSO_WM_UNIT_VALUE" val="4"/>
  <p:tag name="KSO_WM_UNIT_HIGHLIGHT" val="0"/>
  <p:tag name="KSO_WM_UNIT_COMPATIBLE" val="1"/>
  <p:tag name="KSO_WM_UNIT_ID" val="custom20175172_12*e*1"/>
  <p:tag name="KSO_WM_UNIT_PRESET_TEXT" val="01"/>
  <p:tag name="KSO_WM_UNIT_NOCLEAR" val="0"/>
  <p:tag name="KSO_WM_UNIT_DIAGRAM_ISNUMVISUAL" val="0"/>
  <p:tag name="KSO_WM_UNIT_DIAGRAM_ISREFERUNIT" val="0"/>
</p:tagLst>
</file>

<file path=ppt/tags/tag336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ID" val="custom20175172_12*a*1"/>
  <p:tag name="KSO_WM_UNIT_PRESET_TEXT" val="年度工作总结"/>
  <p:tag name="KSO_WM_UNIT_NOCLEAR" val="0"/>
  <p:tag name="KSO_WM_UNIT_DIAGRAM_ISNUMVISUAL" val="0"/>
  <p:tag name="KSO_WM_UNIT_DIAGRAM_ISREFERUNIT" val="0"/>
</p:tagLst>
</file>

<file path=ppt/tags/tag337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ID" val="custom20175172_12*b*1"/>
  <p:tag name="KSO_WM_UNIT_PRESET_TEXT" val="The annual work summary"/>
  <p:tag name="KSO_WM_UNIT_NOCLEAR" val="0"/>
  <p:tag name="KSO_WM_UNIT_DIAGRAM_ISNUMVISUAL" val="0"/>
  <p:tag name="KSO_WM_UNIT_DIAGRAM_ISREFERUNIT" val="0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MH" val="20170305214738"/>
  <p:tag name="MH_LIBRARY" val="GRAPHIC"/>
  <p:tag name="MH_ORDER" val="任意多边形 16"/>
  <p:tag name="KSO_WM_UNIT_TYPE" val="e"/>
  <p:tag name="KSO_WM_UNIT_INDEX" val="1"/>
  <p:tag name="KSO_WM_UNIT_LAYERLEVEL" val="1"/>
  <p:tag name="KSO_WM_UNIT_VALUE" val="4"/>
  <p:tag name="KSO_WM_UNIT_HIGHLIGHT" val="0"/>
  <p:tag name="KSO_WM_UNIT_COMPATIBLE" val="1"/>
  <p:tag name="KSO_WM_UNIT_ID" val="custom20175172_12*e*1"/>
  <p:tag name="KSO_WM_UNIT_PRESET_TEXT" val="01"/>
  <p:tag name="KSO_WM_UNIT_NOCLEAR" val="0"/>
  <p:tag name="KSO_WM_UNIT_DIAGRAM_ISNUMVISUAL" val="0"/>
  <p:tag name="KSO_WM_UNIT_DIAGRAM_ISREFERUNIT" val="0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ID" val="custom20175172_12*a*1"/>
  <p:tag name="KSO_WM_UNIT_PRESET_TEXT" val="年度工作总结"/>
  <p:tag name="KSO_WM_UNIT_NOCLEAR" val="0"/>
  <p:tag name="KSO_WM_UNIT_DIAGRAM_ISNUMVISUAL" val="0"/>
  <p:tag name="KSO_WM_UNIT_DIAGRAM_ISREFERUNIT" val="0"/>
</p:tagLst>
</file>

<file path=ppt/tags/tag381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ID" val="custom20175172_12*a*1"/>
  <p:tag name="KSO_WM_UNIT_PRESET_TEXT" val="年度工作总结"/>
  <p:tag name="KSO_WM_UNIT_NOCLEAR" val="0"/>
  <p:tag name="KSO_WM_UNIT_DIAGRAM_ISNUMVISUAL" val="0"/>
  <p:tag name="KSO_WM_UNIT_DIAGRAM_ISREFERUNIT" val="0"/>
</p:tagLst>
</file>

<file path=ppt/tags/tag382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ID" val="custom20175172_12*b*1"/>
  <p:tag name="KSO_WM_UNIT_PRESET_TEXT" val="The annual work summary"/>
  <p:tag name="KSO_WM_UNIT_NOCLEAR" val="0"/>
  <p:tag name="KSO_WM_UNIT_DIAGRAM_ISNUMVISUAL" val="0"/>
  <p:tag name="KSO_WM_UNIT_DIAGRAM_ISREFERUNIT" val="0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ID" val="custom20175172_12*b*1"/>
  <p:tag name="KSO_WM_UNIT_PRESET_TEXT" val="The annual work summary"/>
  <p:tag name="KSO_WM_UNIT_NOCLEAR" val="0"/>
  <p:tag name="KSO_WM_UNIT_DIAGRAM_ISNUMVISUAL" val="0"/>
  <p:tag name="KSO_WM_UNIT_DIAGRAM_ISREFERUNIT" val="0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ID" val="custom20175172_12*b*1"/>
  <p:tag name="KSO_WM_UNIT_PRESET_TEXT" val="The annual work summary"/>
  <p:tag name="KSO_WM_UNIT_NOCLEAR" val="0"/>
  <p:tag name="KSO_WM_UNIT_DIAGRAM_ISNUMVISUAL" val="0"/>
  <p:tag name="KSO_WM_UNIT_DIAGRAM_ISREFERUNIT" val="0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TAG_VERSION" val="1.0"/>
  <p:tag name="KSO_WM_BEAUTIFY_FLAG" val=""/>
  <p:tag name="KSO_WM_TEMPLATE_CATEGORY" val="custom"/>
  <p:tag name="KSO_WM_TEMPLATE_INDEX" val="20175172"/>
  <p:tag name="KSO_WM_UNIT_TYPE" val="b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ID" val="custom20175172_12*b*1"/>
  <p:tag name="KSO_WM_UNIT_PRESET_TEXT" val="The annual work summary"/>
  <p:tag name="KSO_WM_UNIT_NOCLEAR" val="0"/>
  <p:tag name="KSO_WM_UNIT_DIAGRAM_ISNUMVISUAL" val="0"/>
  <p:tag name="KSO_WM_UNIT_DIAGRAM_ISREFERUNIT" val="0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409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41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412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413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414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422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42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42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425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426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4.xml><?xml version="1.0" encoding="utf-8"?>
<p:tagLst xmlns:p="http://schemas.openxmlformats.org/presentationml/2006/main">
  <p:tag name="ISPRING_ULTRA_SCORM_COURSE_ID" val="336328FF-9F7C-4BFF-AD0B-FB33F256EFB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总结模板.pptx"/>
  <p:tag name="ISLIDE.GUIDESSETTING" val="{&quot;Id&quot;:&quot;b49df822-7165-45c2-8964-c451b9152035&quot;,&quot;Name&quot;:&quot;参考线1&quot;,&quot;Kind&quot;:&quot;Custom&quot;,&quot;OldGuidesSetting&quot;:{&quot;HeaderHeight&quot;:15.0,&quot;FooterHeight&quot;:9.0,&quot;SideMargin&quot;:5.5,&quot;TopMargin&quot;:0.0,&quot;BottomMargin&quot;:0.0,&quot;IntervalMargin&quot;:1.5}}"/>
  <p:tag name="COMMONDATA" val="eyJoZGlkIjoiZjM0ZGY2ZDBjNjY3NTBlODQ4ZTU2ZTBiYWIxZDU2YjQifQ==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0607"/>
      </a:accent1>
      <a:accent2>
        <a:srgbClr val="B40607"/>
      </a:accent2>
      <a:accent3>
        <a:srgbClr val="B40607"/>
      </a:accent3>
      <a:accent4>
        <a:srgbClr val="B40607"/>
      </a:accent4>
      <a:accent5>
        <a:srgbClr val="B40607"/>
      </a:accent5>
      <a:accent6>
        <a:srgbClr val="B40607"/>
      </a:accent6>
      <a:hlink>
        <a:srgbClr val="B40607"/>
      </a:hlink>
      <a:folHlink>
        <a:srgbClr val="B40607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7783</Words>
  <Application>WPS 演示</Application>
  <PresentationFormat>宽屏</PresentationFormat>
  <Paragraphs>975</Paragraphs>
  <Slides>42</Slides>
  <Notes>32</Notes>
  <HiddenSlides>0</HiddenSlides>
  <MMClips>2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8" baseType="lpstr">
      <vt:lpstr>Arial</vt:lpstr>
      <vt:lpstr>宋体</vt:lpstr>
      <vt:lpstr>Wingdings</vt:lpstr>
      <vt:lpstr>汉仪中简黑简</vt:lpstr>
      <vt:lpstr>汉仪综艺体简</vt:lpstr>
      <vt:lpstr>经典综艺体简</vt:lpstr>
      <vt:lpstr>Aa润行体 (非商业使用)</vt:lpstr>
      <vt:lpstr>微软雅黑</vt:lpstr>
      <vt:lpstr>黑体</vt:lpstr>
      <vt:lpstr>造字工房悦黑体验版常规体</vt:lpstr>
      <vt:lpstr>.AppleSystemUIFont</vt:lpstr>
      <vt:lpstr>三极榜书简体</vt:lpstr>
      <vt:lpstr>Arial Unicode MS</vt:lpstr>
      <vt:lpstr>等线</vt:lpstr>
      <vt:lpstr>方正兰亭粗黑简体</vt:lpstr>
      <vt:lpstr>方正兰亭黑简体</vt:lpstr>
      <vt:lpstr>汉仪尚巍手书W</vt:lpstr>
      <vt:lpstr>方正兰亭中黑简体</vt:lpstr>
      <vt:lpstr>Arial</vt:lpstr>
      <vt:lpstr>Wingdings</vt:lpstr>
      <vt:lpstr>思源宋体 CN Medium</vt:lpstr>
      <vt:lpstr>字魂59号-创粗黑</vt:lpstr>
      <vt:lpstr>字魂5号-无外润黑体</vt:lpstr>
      <vt:lpstr>Calibri</vt:lpstr>
      <vt:lpstr>AMGDT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总结模板.pptx</dc:title>
  <dc:creator/>
  <cp:lastModifiedBy>豆豆</cp:lastModifiedBy>
  <cp:revision>20</cp:revision>
  <dcterms:created xsi:type="dcterms:W3CDTF">2018-09-30T02:58:00Z</dcterms:created>
  <dcterms:modified xsi:type="dcterms:W3CDTF">2023-09-29T03:28:05Z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B9F2F2A1F3384B9086BF8873479757DE_13</vt:lpwstr>
  </property>
  <property fmtid="{D5CDD505-2E9C-101B-9397-08002B2CF9AE}" pid="3" name="KSOProductBuildVer">
    <vt:lpwstr>2052-12.1.0.15398</vt:lpwstr>
  </property>
</Properties>
</file>